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56"/>
  </p:notesMasterIdLst>
  <p:sldIdLst>
    <p:sldId id="256" r:id="rId2"/>
    <p:sldId id="258" r:id="rId3"/>
    <p:sldId id="282" r:id="rId4"/>
    <p:sldId id="267" r:id="rId5"/>
    <p:sldId id="283" r:id="rId6"/>
    <p:sldId id="284" r:id="rId7"/>
    <p:sldId id="336" r:id="rId8"/>
    <p:sldId id="338" r:id="rId9"/>
    <p:sldId id="378" r:id="rId10"/>
    <p:sldId id="341" r:id="rId11"/>
    <p:sldId id="377" r:id="rId12"/>
    <p:sldId id="325" r:id="rId13"/>
    <p:sldId id="368" r:id="rId14"/>
    <p:sldId id="382" r:id="rId15"/>
    <p:sldId id="383" r:id="rId16"/>
    <p:sldId id="384" r:id="rId17"/>
    <p:sldId id="385" r:id="rId18"/>
    <p:sldId id="386" r:id="rId19"/>
    <p:sldId id="369" r:id="rId20"/>
    <p:sldId id="333" r:id="rId21"/>
    <p:sldId id="370" r:id="rId22"/>
    <p:sldId id="376" r:id="rId23"/>
    <p:sldId id="335" r:id="rId24"/>
    <p:sldId id="375" r:id="rId25"/>
    <p:sldId id="371" r:id="rId26"/>
    <p:sldId id="342" r:id="rId27"/>
    <p:sldId id="379" r:id="rId28"/>
    <p:sldId id="380" r:id="rId29"/>
    <p:sldId id="381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270" r:id="rId55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Modern Love" panose="04090805081005020601" pitchFamily="82" charset="0"/>
      <p:regular r:id="rId61"/>
    </p:embeddedFont>
    <p:embeddedFont>
      <p:font typeface="The Hand" panose="03070502030502020204" pitchFamily="66" charset="0"/>
      <p:regular r:id="rId62"/>
      <p:bold r:id="rId63"/>
    </p:embeddedFont>
    <p:embeddedFont>
      <p:font typeface="나눔스퀘어" panose="020B0600000101010101" pitchFamily="50" charset="-127"/>
      <p:regular r:id="rId64"/>
    </p:embeddedFont>
    <p:embeddedFont>
      <p:font typeface="나눔스퀘어 Bold" panose="020B0600000101010101" pitchFamily="50" charset="-127"/>
      <p:bold r:id="rId65"/>
    </p:embeddedFont>
    <p:embeddedFont>
      <p:font typeface="나눔스퀘어 ExtraBold" panose="020B0600000101010101" pitchFamily="50" charset="-127"/>
      <p:bold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D2D8"/>
    <a:srgbClr val="FFA01C"/>
    <a:srgbClr val="1E264A"/>
    <a:srgbClr val="E8EDED"/>
    <a:srgbClr val="1F274C"/>
    <a:srgbClr val="FFFFFF"/>
    <a:srgbClr val="3C5375"/>
    <a:srgbClr val="163C74"/>
    <a:srgbClr val="000000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7" autoAdjust="0"/>
  </p:normalViewPr>
  <p:slideViewPr>
    <p:cSldViewPr snapToGrid="0" showGuides="1">
      <p:cViewPr varScale="1">
        <p:scale>
          <a:sx n="108" d="100"/>
          <a:sy n="108" d="100"/>
        </p:scale>
        <p:origin x="306" y="9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5T19:58:50.003"/>
    </inkml:context>
    <inkml:brush xml:id="br0">
      <inkml:brushProperty name="width" value="0.3" units="cm"/>
      <inkml:brushProperty name="height" value="0.6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1,'1341'0,"-1319"0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02:15:05.019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92,'408'28,"-26"0,410-27,-362-3,-125-7,-29-1,-203 10,335-14,101-10,5 25,-207 0,-302-1,78 1,123-16,181-26,-282 41,-58 2,0-3,53-7,-25 0,-41 4,39-7,-43 6,-16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02:20:47.607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2,'41'-1,"29"1,103 12,-145-8,0-1,0 2,46 14,-58-15,-1 0,1-1,23 1,25 5,92 17,-63-8,-78-15,-4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4T01:36:24.370"/>
    </inkml:context>
    <inkml:brush xml:id="br0">
      <inkml:brushProperty name="width" value="0.2" units="cm"/>
      <inkml:brushProperty name="height" value="1.2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0 919,'7'-4,"14"-12,13-14,13-9,5-2,4 3,1 3,-2 5,-4 8,-7 6,1 7,-5 5,3 3,4 1,-2 5,-1 5,-1 1,-5 2,0 7,-4 2,-4 2,-3 1,-7-1,-6-1,-6 0,-4-1,-3-1,-1 1,-5-1,-5 0,-7 1,-6-5,-5 0,2-1,1-2,2-3,-3-4,0-4,-3-1,-1-2,2 0,1-1,3 1,4-5,3 0,4-4,0 0,3-2,3-3,-1-2,1-3,-2-1,0-1,2-5,2 0,2-5,1-6,6-5,0-7,9-5,4 0,0 0,4 0,-1 5,3 4,1 9,-3 7,-2 1,0 6,0 3,4-3,5-1,6-5,0 0,-2 5,1 5,-5 3,-4 0,-2 3,-2 3,0-1,0 3,0-3,1 2,0 1,-4-2,0 2,-1 0,2 3,-3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4T01:37:37.909"/>
    </inkml:context>
    <inkml:brush xml:id="br0">
      <inkml:brushProperty name="width" value="0.2" units="cm"/>
      <inkml:brushProperty name="height" value="1.2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0 919,'7'-4,"14"-12,13-14,13-9,5-2,4 3,1 3,-2 5,-4 8,-7 6,1 7,-5 5,3 3,4 1,-2 5,-1 5,-1 1,-5 2,0 7,-4 2,-4 2,-3 1,-7-1,-6-1,-6 0,-4-1,-3-1,-1 1,-5-1,-5 0,-7 1,-6-5,-5 0,2-1,1-2,2-3,-3-4,0-4,-3-1,-1-2,2 0,1-1,3 1,4-5,3 0,4-4,0 0,3-2,3-3,-1-2,1-3,-2-1,0-1,2-5,2 0,2-5,1-6,6-5,0-7,9-5,4 0,0 0,4 0,-1 5,3 4,1 9,-3 7,-2 1,0 6,0 3,4-3,5-1,6-5,0 0,-2 5,1 5,-5 3,-4 0,-2 3,-2 3,0-1,0 3,0-3,1 2,0 1,-4-2,0 2,-1 0,2 3,-3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21:29:36.196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0,'608'0,"-584"0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21:29:40.162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0,'466'0,"-439"0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21:29:42.333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57,'0'-1,"0"0,1 0,-1 0,0 0,1 0,-1 0,1 0,-1 0,1 0,-1 1,1-1,0 0,-1 0,1 1,0-1,-1 0,1 1,0-1,0 1,0-1,0 1,0-1,0 1,-1 0,1-1,2 1,29-6,-29 5,72-8,1-2,80 1,89 11,-219-1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21:29:46.449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1,'637'0,"-614"0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21:29:54.863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0,'718'0,"-694"0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23:29:29.002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47,'36'-2,"-1"-1,1-2,48-13,-67 14,27-3,-1 2,0 2,82 5,-31 0,524-2,-600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5T19:58:50.004"/>
    </inkml:context>
    <inkml:brush xml:id="br0">
      <inkml:brushProperty name="width" value="0.3" units="cm"/>
      <inkml:brushProperty name="height" value="0.6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1,'1166'0,"-1153"1,-1 0,0 1,24 7,-3-2,-15-3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4T00:00:33.783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1,'100'0,"395"13,-495-13,320 37,-207-20,1-6,118-3,210-8,-426-1,0 0,29-8,-28 5,0 1,21-1,-17 3,-3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4T00:00:35.989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22,'190'-11,"9"1,202 10,-383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4T00:00:40.993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86,'34'0,"39"0,117-13,-116 5,0 4,80 5,-42 1,76-14,-4-11,-103 16,116 6,-103 2,-78-2,0-1,28-6,-27 4,0 1,20 0,48 3,-67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4T00:00:46.810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1,'835'0,"-813"1,0 2,0 0,39 11,-36-7,-1-2,39 4,43-9,18 1,-65 9,-41-6,32 3,353-5,-208-4,-177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5T19:58:50.003"/>
    </inkml:context>
    <inkml:brush xml:id="br0">
      <inkml:brushProperty name="width" value="0.3" units="cm"/>
      <inkml:brushProperty name="height" value="0.6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1,'1341'0,"-1319"0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5T19:58:50.004"/>
    </inkml:context>
    <inkml:brush xml:id="br0">
      <inkml:brushProperty name="width" value="0.3" units="cm"/>
      <inkml:brushProperty name="height" value="0.6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1,'1166'0,"-1153"1,-1 0,0 1,24 7,-3-2,-15-3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02:14:02.457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28,'0'-9,"0"-4,1 12,-1 1,0-1,1 1,-1 0,0-1,1 1,-1 0,0 0,1-1,-1 1,1 0,-1 0,1 0,-1-1,0 1,1 0,-1 0,1 0,-1 0,1 0,-1 0,1 0,-1 0,1 0,-1 0,1 0,-1 0,1 1,1016 98,-549-77,-465-22,4 0,1 0,0 0,0 0,0-1,0 0,0-1,-1 0,1 0,-1-1,11-4,-15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02:14:43.703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57,'357'-10,"-10"1,-50 10,238-2,-309-17,25-1,258 19,-215 1,-271 0,38 7,-36-4,28 1,4-5,-42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02:14:56.050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75,'937'0,"-759"-10,-24 1,70 10,78-2,-182-8,29 0,124-7,-231 13,33-6,28 0,283 9,-371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02:14:58.627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3,'291'-2,"313"4,-331 17,-31-2,-151-17,-76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3T02:15:01.761"/>
    </inkml:context>
    <inkml:brush xml:id="br0">
      <inkml:brushProperty name="width" value="0.1" units="cm"/>
      <inkml:brushProperty name="height" value="0.2" units="cm"/>
      <inkml:brushProperty name="color" value="#F0E28C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0,'302'11,"-27"-5,-53-4,-157 7,-44-5,28 2,-34-6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F3667-A514-4F52-A2CB-358BB3FEEA81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82780-A20F-4AF3-A7B0-9B9EA64C8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37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82780-A20F-4AF3-A7B0-9B9EA64C8E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30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3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086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59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99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489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8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21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00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65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95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82780-A20F-4AF3-A7B0-9B9EA64C8E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70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3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08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10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89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434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90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3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82780-A20F-4AF3-A7B0-9B9EA64C8E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856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949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437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23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7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6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8029A-4A68-49C7-BFCB-B92DE5AD8E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45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880DA-9ED7-45F6-B3FC-BA552CBB6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093B10-5892-4206-B71D-6C5AA3E4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672EE1-75BB-4888-9D96-30F8F4C3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5FB33-2DFD-4987-9F7D-17F45305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A28CB-2AC6-41EF-942E-DDF39F41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149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E1D9A-770A-4623-AC54-4A5E03F7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CFF564-51DB-41E9-912C-041F11D23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7CC51-3E27-4B22-B122-8E3DEF62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EA46A-9C08-4D4E-97AE-B6DB1443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5590C-5CEC-41AF-A18E-74C58D4B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10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3CABD5-6DF3-4EB6-86AD-6BC625E53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00E704-E7E4-48AE-BA67-A1201CE00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83985-B91C-4FC8-BC72-C4F06CDF2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469B0-33D3-423A-997D-DAC625B1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44652-704F-485F-9762-F19B5B8E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6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F96EC-B63A-4620-9CAA-28281732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6AF6A-94CE-45A9-B00E-2954080D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1A8FA-F6AD-4A9A-BEA4-70F0AB2C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93F19-7B27-463F-B2D0-9B0DB022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03BC6-DF99-4EB3-8499-B4F86599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8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D127-201A-4400-B324-16E8ECAB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76B9A8-EF08-4D38-B3B6-84585FAC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6AED1-27CF-4F6B-9F8D-114B5066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0799C-7AE3-47B0-BAAA-D4D542B0E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8218A-F2F3-4AD0-A4B6-79822BF4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0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E2059-3EF9-42F9-8302-B1AF2784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2D468-9148-4C4B-91CC-E87F8092B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FF11B0-BE5D-4508-82A4-D248E4E9D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6B2D70-7B00-44BC-A01C-B9B3835A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95DAFF-B739-461B-8CF7-A6E18BAB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B1F774-08C0-44FC-AAC3-47B539AF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1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F3F93-333C-4306-AE8A-65B971D1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5DDF3-31DF-405B-9D23-D4FB6E33D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2CA8BA-0C84-49DA-AEE6-073AD866A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FE6CC7-0EE9-4881-A736-7D24EF7D5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E053F5-6C6F-48D1-83D6-3CEAD81B2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0B7AF-6451-459C-94D5-007CE34B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0EFC49-1719-41C9-BD5F-EE90DF07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D3F66A-150E-40CE-818C-439ED219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CB672-61BA-43AA-A8B2-A5946B9A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7F6E53-A2EB-4906-8D05-A8D449BE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5E7D5C-89CD-429D-B642-61120FF4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A695CB-C396-4AF2-A23F-B5EC5DAB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90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78796A-06B3-4DA8-9E3F-D7EA420B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44BD4B-E32A-42D8-BE6E-BAE15F922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18FC39-1DDD-424D-8DE4-D5271ABF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02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93D0C-2749-492C-9112-E1228B99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33A7AA-DD27-4C65-8E49-032F4063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326613-8145-43F2-923E-F8E400F1C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ABF5E-7D4A-425D-9718-1F9BA6D5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6B3682-445B-4816-8FCF-06DECE2F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7A8777-70B0-4F5A-ABAC-19375BD1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0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8C23-7E13-4069-8A8B-3923352F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084101-3216-4C0F-B1E9-BAFAF49FA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F6FFD5-9142-447B-A21D-02F5567C7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4AD82C-13FB-4F88-86FB-4F9E4BEC7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F3A39-D984-46B2-871C-754DDFA6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02C5A-1799-4A05-A5FF-643D8C42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48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7B3F18-BFE6-4651-8BE1-94E70A46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6CF7B3-EA1B-4AEB-9212-9CC908A61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6C7D43-730C-4DA7-A083-90037B535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D075C-62AB-4C48-B0C4-73174D3CEB80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E7219-A1E9-4236-9261-694F7D517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96F61-5F2B-4C85-B6FD-BEA3A3465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FE6ED-A1A9-43DC-9CEC-910B752E4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customXml" Target="../ink/ink1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customXml" Target="../ink/ink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customXml" Target="../ink/ink18.xml"/><Relationship Id="rId3" Type="http://schemas.openxmlformats.org/officeDocument/2006/relationships/image" Target="../media/image50.png"/><Relationship Id="rId7" Type="http://schemas.openxmlformats.org/officeDocument/2006/relationships/customXml" Target="../ink/ink15.xml"/><Relationship Id="rId12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customXml" Target="../ink/ink16.xml"/><Relationship Id="rId1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74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customXml" Target="../ink/ink22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5" Type="http://schemas.openxmlformats.org/officeDocument/2006/relationships/image" Target="../media/image75.png"/><Relationship Id="rId10" Type="http://schemas.openxmlformats.org/officeDocument/2006/relationships/customXml" Target="../ink/ink21.xml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customXml" Target="../ink/ink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7.xml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customXml" Target="../ink/ink11.xml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customXml" Target="../ink/ink9.xml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24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customXml" Target="../ink/ink8.xml"/><Relationship Id="rId23" Type="http://schemas.openxmlformats.org/officeDocument/2006/relationships/image" Target="../media/image23.png"/><Relationship Id="rId10" Type="http://schemas.openxmlformats.org/officeDocument/2006/relationships/image" Target="../media/image16.png"/><Relationship Id="rId19" Type="http://schemas.openxmlformats.org/officeDocument/2006/relationships/customXml" Target="../ink/ink10.xml"/><Relationship Id="rId4" Type="http://schemas.openxmlformats.org/officeDocument/2006/relationships/image" Target="../media/image11.png"/><Relationship Id="rId9" Type="http://schemas.openxmlformats.org/officeDocument/2006/relationships/customXml" Target="../ink/ink5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81" y="-712652"/>
            <a:ext cx="12192000" cy="828103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727">
              <a:alpha val="67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1417" y="2306333"/>
            <a:ext cx="81491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b="1" dirty="0">
                <a:solidFill>
                  <a:srgbClr val="FFA01C"/>
                </a:solidFill>
                <a:latin typeface="Volte"/>
                <a:ea typeface="나눔스퀘어 ExtraBold"/>
              </a:rPr>
              <a:t>Data</a:t>
            </a:r>
            <a:r>
              <a:rPr lang="ko-KR" altLang="en-US" sz="4400" b="1" dirty="0">
                <a:solidFill>
                  <a:srgbClr val="FFA01C"/>
                </a:solidFill>
                <a:latin typeface="Volte"/>
                <a:ea typeface="나눔스퀘어 ExtraBold"/>
              </a:rPr>
              <a:t> </a:t>
            </a:r>
            <a:r>
              <a:rPr lang="en-US" altLang="ko-KR" sz="4400" b="1" dirty="0">
                <a:solidFill>
                  <a:srgbClr val="FFA01C"/>
                </a:solidFill>
                <a:latin typeface="Volte"/>
                <a:ea typeface="나눔스퀘어 ExtraBold"/>
              </a:rPr>
              <a:t>Science Week6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28396" y="3276600"/>
            <a:ext cx="653520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i="0" u="none" strike="noStrike" kern="1200" cap="none" spc="0" normalizeH="0" baseline="0" dirty="0">
                <a:solidFill>
                  <a:schemeClr val="lt1"/>
                </a:solidFill>
                <a:latin typeface="Volte Semibold"/>
                <a:ea typeface="나눔스퀘어 ExtraBold"/>
              </a:rPr>
              <a:t>team2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1432" y="5875564"/>
            <a:ext cx="6535208" cy="218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0" i="0" u="none" strike="noStrike" kern="1200" cap="none" spc="0" normalizeH="0" baseline="0" dirty="0">
                <a:solidFill>
                  <a:schemeClr val="lt1"/>
                </a:solidFill>
                <a:latin typeface="나눔스퀘어"/>
                <a:ea typeface="나눔스퀘어"/>
              </a:rPr>
              <a:t>디자인 </a:t>
            </a:r>
            <a:r>
              <a:rPr kumimoji="0" lang="ko-KR" altLang="en-US" sz="900" b="0" i="0" u="none" strike="noStrike" kern="1200" cap="none" spc="0" normalizeH="0" baseline="0" dirty="0" err="1">
                <a:solidFill>
                  <a:schemeClr val="lt1"/>
                </a:solidFill>
                <a:latin typeface="나눔스퀘어"/>
                <a:ea typeface="나눔스퀘어"/>
              </a:rPr>
              <a:t>조용주</a:t>
            </a:r>
            <a:endParaRPr kumimoji="0" lang="ko-KR" altLang="en-US" sz="900" b="0" i="0" u="none" strike="noStrike" kern="1200" cap="none" spc="0" normalizeH="0" baseline="0" dirty="0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4463" y="5887810"/>
            <a:ext cx="3343695" cy="234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lt1">
                    <a:alpha val="60000"/>
                  </a:schemeClr>
                </a:solidFill>
                <a:latin typeface="나눔스퀘어 Bold"/>
                <a:ea typeface="나눔스퀘어 Bold"/>
              </a:rPr>
              <a:t>ⓒ 20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lt1">
                    <a:alpha val="60000"/>
                  </a:schemeClr>
                </a:solidFill>
                <a:latin typeface="나눔스퀘어 Bold"/>
                <a:ea typeface="나눔스퀘어 Bold"/>
              </a:rPr>
              <a:t>20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lt1">
                    <a:alpha val="60000"/>
                  </a:schemeClr>
                </a:solidFill>
                <a:latin typeface="나눔스퀘어 Bold"/>
                <a:ea typeface="나눔스퀘어 Bold"/>
              </a:rPr>
              <a:t>, 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lt1">
                    <a:alpha val="60000"/>
                  </a:schemeClr>
                </a:solidFill>
                <a:latin typeface="나눔스퀘어 Bold"/>
                <a:ea typeface="나눔스퀘어 Bold"/>
              </a:rPr>
              <a:t>The World University Rankings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46048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EDA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 err="1">
                <a:solidFill>
                  <a:srgbClr val="FFA01C"/>
                </a:solidFill>
                <a:latin typeface="나눔스퀘어 ExtraBold"/>
                <a:ea typeface="나눔스퀘어 ExtraBold"/>
              </a:rPr>
              <a:t>영상커리</a:t>
            </a:r>
            <a:r>
              <a:rPr lang="ko-KR" altLang="en-US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EDA</a:t>
            </a:r>
          </a:p>
        </p:txBody>
      </p:sp>
      <p:sp>
        <p:nvSpPr>
          <p:cNvPr id="51" name="내용 개체 틀 2"/>
          <p:cNvSpPr>
            <a:spLocks noGrp="1"/>
          </p:cNvSpPr>
          <p:nvPr/>
        </p:nvSpPr>
        <p:spPr>
          <a:xfrm>
            <a:off x="884462" y="1616036"/>
            <a:ext cx="9076284" cy="411351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수치형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명목형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변수간의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관계를 파악한다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-&gt;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“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상관관계 분석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하기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8F0776-BAF6-409E-B4AD-9D2E2EEB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41" y="2184771"/>
            <a:ext cx="8848725" cy="32861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897F3F-62E2-4FBA-B514-CFF1044DA8F2}"/>
              </a:ext>
            </a:extLst>
          </p:cNvPr>
          <p:cNvSpPr/>
          <p:nvPr/>
        </p:nvSpPr>
        <p:spPr>
          <a:xfrm>
            <a:off x="3354993" y="4170717"/>
            <a:ext cx="624949" cy="236823"/>
          </a:xfrm>
          <a:prstGeom prst="rect">
            <a:avLst/>
          </a:prstGeom>
          <a:noFill/>
          <a:ln w="38100">
            <a:solidFill>
              <a:srgbClr val="FFA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F85A2-8C2E-4988-ABA9-945F6F722B80}"/>
              </a:ext>
            </a:extLst>
          </p:cNvPr>
          <p:cNvSpPr/>
          <p:nvPr/>
        </p:nvSpPr>
        <p:spPr>
          <a:xfrm>
            <a:off x="4882282" y="4407540"/>
            <a:ext cx="946196" cy="265329"/>
          </a:xfrm>
          <a:prstGeom prst="rect">
            <a:avLst/>
          </a:prstGeom>
          <a:noFill/>
          <a:ln w="38100">
            <a:solidFill>
              <a:srgbClr val="FFA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BE31B-9D3B-40FB-900B-74B97D224EED}"/>
              </a:ext>
            </a:extLst>
          </p:cNvPr>
          <p:cNvSpPr txBox="1"/>
          <p:nvPr/>
        </p:nvSpPr>
        <p:spPr>
          <a:xfrm>
            <a:off x="1073276" y="5602464"/>
            <a:ext cx="6116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상관관계가 높은 변수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Insulin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Glucose 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n-ea"/>
              </a:rPr>
              <a:t>뚜렷한 양적 선형 관계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Age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Pregnancies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n-ea"/>
              </a:rPr>
              <a:t>뚜렷한 양적 선형 관계</a:t>
            </a:r>
            <a:endParaRPr lang="en-US" altLang="ko-KR" sz="20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20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575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EDA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 err="1">
                <a:solidFill>
                  <a:srgbClr val="FFA01C"/>
                </a:solidFill>
                <a:latin typeface="나눔스퀘어 ExtraBold"/>
                <a:ea typeface="나눔스퀘어 ExtraBold"/>
              </a:rPr>
              <a:t>영상커리</a:t>
            </a:r>
            <a:r>
              <a:rPr lang="ko-KR" altLang="en-US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EDA</a:t>
            </a:r>
          </a:p>
        </p:txBody>
      </p:sp>
      <p:sp>
        <p:nvSpPr>
          <p:cNvPr id="51" name="내용 개체 틀 2"/>
          <p:cNvSpPr>
            <a:spLocks noGrp="1"/>
          </p:cNvSpPr>
          <p:nvPr/>
        </p:nvSpPr>
        <p:spPr>
          <a:xfrm>
            <a:off x="884462" y="1616036"/>
            <a:ext cx="9076284" cy="411351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수치형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명목형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변수간의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관계를 파악한다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-&gt;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“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상관관계 분석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하기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BE31B-9D3B-40FB-900B-74B97D224EED}"/>
              </a:ext>
            </a:extLst>
          </p:cNvPr>
          <p:cNvSpPr txBox="1"/>
          <p:nvPr/>
        </p:nvSpPr>
        <p:spPr>
          <a:xfrm>
            <a:off x="1171616" y="2213163"/>
            <a:ext cx="11118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Insulin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Glucose 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n-ea"/>
              </a:rPr>
              <a:t>뚜렷한 양적 선형 관계                          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Age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Pregnancies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n-ea"/>
              </a:rPr>
              <a:t>뚜렷한 양적 선형 관계</a:t>
            </a:r>
            <a:endParaRPr lang="en-US" altLang="ko-KR" sz="20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A6968B-7A0C-409B-B70A-BB9F7039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49" y="2684817"/>
            <a:ext cx="4219575" cy="3228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E51FA1-E4A3-43B1-9E69-D5CB32AF4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945" y="2665767"/>
            <a:ext cx="3838575" cy="32480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D7B179-5A7D-49F6-BB3F-D6230122B2EB}"/>
              </a:ext>
            </a:extLst>
          </p:cNvPr>
          <p:cNvGrpSpPr/>
          <p:nvPr/>
        </p:nvGrpSpPr>
        <p:grpSpPr>
          <a:xfrm>
            <a:off x="9860079" y="110792"/>
            <a:ext cx="3181751" cy="2633094"/>
            <a:chOff x="4948561" y="1990916"/>
            <a:chExt cx="3181751" cy="263309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1401A4-6971-47D0-8831-851D00DD7A52}"/>
                </a:ext>
              </a:extLst>
            </p:cNvPr>
            <p:cNvSpPr txBox="1"/>
            <p:nvPr/>
          </p:nvSpPr>
          <p:spPr>
            <a:xfrm>
              <a:off x="4948561" y="1990916"/>
              <a:ext cx="229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FFA01C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Numeric – Numeric 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D84C29-3D4E-46FF-B687-2713D493ECEE}"/>
                </a:ext>
              </a:extLst>
            </p:cNvPr>
            <p:cNvSpPr txBox="1"/>
            <p:nvPr/>
          </p:nvSpPr>
          <p:spPr>
            <a:xfrm>
              <a:off x="5187039" y="2315686"/>
              <a:ext cx="2943273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</a:t>
              </a:r>
              <a:r>
                <a:rPr lang="en-US" altLang="ko-KR" sz="1800" dirty="0" err="1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mplot</a:t>
              </a:r>
              <a:endParaRPr lang="en-US" altLang="ko-KR" sz="18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8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8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8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19D16DD-E403-4A6E-9A25-C8E4698ED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9760" y="2707434"/>
              <a:ext cx="1373553" cy="113372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40ADAE2-08D6-4A08-AA61-128315EF5C17}"/>
                  </a:ext>
                </a:extLst>
              </p14:cNvPr>
              <p14:cNvContentPartPr/>
              <p14:nvPr/>
            </p14:nvContentPartPr>
            <p14:xfrm>
              <a:off x="6538795" y="1359781"/>
              <a:ext cx="415080" cy="378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40ADAE2-08D6-4A08-AA61-128315EF5C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2795" y="1143781"/>
                <a:ext cx="486720" cy="810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0BD85C3-C053-4DDC-BFF9-0B3AF05E0986}"/>
              </a:ext>
            </a:extLst>
          </p:cNvPr>
          <p:cNvSpPr txBox="1"/>
          <p:nvPr/>
        </p:nvSpPr>
        <p:spPr>
          <a:xfrm>
            <a:off x="6954051" y="1006608"/>
            <a:ext cx="221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lmplot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pairplot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3345D-176B-478D-972B-19A27CE92803}"/>
              </a:ext>
            </a:extLst>
          </p:cNvPr>
          <p:cNvSpPr txBox="1"/>
          <p:nvPr/>
        </p:nvSpPr>
        <p:spPr>
          <a:xfrm>
            <a:off x="7773646" y="1313636"/>
            <a:ext cx="2217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시간이 오래 걸림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A05D022-9D6E-4224-A21D-37514399B4D8}"/>
                  </a:ext>
                </a:extLst>
              </p14:cNvPr>
              <p14:cNvContentPartPr/>
              <p14:nvPr/>
            </p14:nvContentPartPr>
            <p14:xfrm>
              <a:off x="7676870" y="636013"/>
              <a:ext cx="415080" cy="378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A05D022-9D6E-4224-A21D-37514399B4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40870" y="420013"/>
                <a:ext cx="486720" cy="8100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D25B8F9-F858-44B5-A8CA-6E9591DA26A6}"/>
              </a:ext>
            </a:extLst>
          </p:cNvPr>
          <p:cNvSpPr txBox="1"/>
          <p:nvPr/>
        </p:nvSpPr>
        <p:spPr>
          <a:xfrm>
            <a:off x="8091950" y="320734"/>
            <a:ext cx="221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regplot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1BC402-6D1D-463B-891E-018A41019218}"/>
              </a:ext>
            </a:extLst>
          </p:cNvPr>
          <p:cNvSpPr txBox="1"/>
          <p:nvPr/>
        </p:nvSpPr>
        <p:spPr>
          <a:xfrm>
            <a:off x="7301930" y="469151"/>
            <a:ext cx="2217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hue x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EA0F2F-C752-4E44-BF6B-3FE95D484C34}"/>
              </a:ext>
            </a:extLst>
          </p:cNvPr>
          <p:cNvSpPr txBox="1"/>
          <p:nvPr/>
        </p:nvSpPr>
        <p:spPr>
          <a:xfrm>
            <a:off x="9860079" y="6271274"/>
            <a:ext cx="3057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</a:t>
            </a:r>
            <a:r>
              <a:rPr lang="en-US" altLang="ko-KR" sz="20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0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값의 </a:t>
            </a:r>
            <a:r>
              <a:rPr lang="ko-KR" altLang="en-US" sz="2000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20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d a Solar Ejection Hinder the Titanic? | Hakai Magazine">
            <a:extLst>
              <a:ext uri="{FF2B5EF4-FFF2-40B4-BE49-F238E27FC236}">
                <a16:creationId xmlns:a16="http://schemas.microsoft.com/office/drawing/2014/main" id="{7F60B663-1A32-4544-AD3A-92AFA8328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064" y="1"/>
            <a:ext cx="1427742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1417" y="2306333"/>
            <a:ext cx="81491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b="1" dirty="0">
                <a:solidFill>
                  <a:srgbClr val="1F274C"/>
                </a:solidFill>
                <a:latin typeface="Volte"/>
                <a:ea typeface="나눔스퀘어 ExtraBold"/>
              </a:rPr>
              <a:t>Titanic EDA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28396" y="3276600"/>
            <a:ext cx="653520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300" i="0" u="none" strike="noStrike" kern="1200" cap="none" spc="0" normalizeH="0" baseline="0" dirty="0">
                <a:solidFill>
                  <a:schemeClr val="bg1"/>
                </a:solidFill>
                <a:latin typeface="Volte Semibold"/>
                <a:ea typeface="나눔스퀘어 ExtraBold"/>
              </a:rPr>
              <a:t>team2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4463" y="5887810"/>
            <a:ext cx="3343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lt1">
                    <a:alpha val="60000"/>
                  </a:schemeClr>
                </a:solidFill>
                <a:latin typeface="나눔스퀘어 Bold"/>
                <a:ea typeface="나눔스퀘어 Bold"/>
              </a:rPr>
              <a:t>ⓒ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chemeClr val="lt1">
                    <a:alpha val="60000"/>
                  </a:schemeClr>
                </a:solidFill>
                <a:latin typeface="나눔스퀘어 Bold"/>
                <a:ea typeface="나눔스퀘어 Bold"/>
              </a:rPr>
              <a:t>hakaimagazine</a:t>
            </a:r>
            <a:endParaRPr kumimoji="0" lang="en-US" altLang="ko-KR" sz="1000" b="0" i="0" u="none" strike="noStrike" kern="1200" cap="none" spc="0" normalizeH="0" baseline="0" dirty="0">
              <a:solidFill>
                <a:schemeClr val="lt1">
                  <a:alpha val="60000"/>
                </a:schemeClr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2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F5B4E-30F6-4DD4-B4F3-1EB6A6A0A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</a14:imgLayer>
                </a14:imgProps>
              </a:ext>
            </a:extLst>
          </a:blip>
          <a:srcRect l="13245" t="21277" r="20771" b="9930"/>
          <a:stretch/>
        </p:blipFill>
        <p:spPr>
          <a:xfrm>
            <a:off x="152400" y="0"/>
            <a:ext cx="11694200" cy="63910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DF8580-9684-411C-8579-A260F46C9ADC}"/>
              </a:ext>
            </a:extLst>
          </p:cNvPr>
          <p:cNvSpPr/>
          <p:nvPr/>
        </p:nvSpPr>
        <p:spPr>
          <a:xfrm>
            <a:off x="-1587" y="1"/>
            <a:ext cx="12192000" cy="6857999"/>
          </a:xfrm>
          <a:prstGeom prst="rect">
            <a:avLst/>
          </a:prstGeom>
          <a:solidFill>
            <a:srgbClr val="1E264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27E0D-3C28-4FFD-87C4-568E8F226D1A}"/>
              </a:ext>
            </a:extLst>
          </p:cNvPr>
          <p:cNvSpPr txBox="1"/>
          <p:nvPr/>
        </p:nvSpPr>
        <p:spPr>
          <a:xfrm>
            <a:off x="2718917" y="2995002"/>
            <a:ext cx="6750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5D03DE-BE45-4B68-A30C-0126B7C916CC}"/>
              </a:ext>
            </a:extLst>
          </p:cNvPr>
          <p:cNvCxnSpPr>
            <a:cxnSpLocks/>
          </p:cNvCxnSpPr>
          <p:nvPr/>
        </p:nvCxnSpPr>
        <p:spPr>
          <a:xfrm>
            <a:off x="4386118" y="3579777"/>
            <a:ext cx="3604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4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925FA-DB9F-4BD8-B202-A4423548CDEF}"/>
              </a:ext>
            </a:extLst>
          </p:cNvPr>
          <p:cNvSpPr txBox="1"/>
          <p:nvPr/>
        </p:nvSpPr>
        <p:spPr>
          <a:xfrm>
            <a:off x="1408302" y="1674069"/>
            <a:ext cx="8797771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계산을 위해 성별을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0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로 바꿔준다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Name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Mr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Mrs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, Miss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만 추출해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1,2,3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값을 부여하고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나머지 이름들은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으로 처리한다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Cabin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에서 알파벳만 남긴다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가족 수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SipSp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Parch)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를 합쳐서 새로운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column Family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를 만들어준다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계산을 위해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object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값을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int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로 변형한다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888D55-4810-4447-B769-19E761F1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98" y="2218859"/>
            <a:ext cx="2949629" cy="3594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837C3B-9158-48E3-99A4-CD218C6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98" y="3444268"/>
            <a:ext cx="4867275" cy="333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A70BE1-D728-4FB3-934F-A4C47278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260" y="3376826"/>
            <a:ext cx="4867275" cy="468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D96F2A-9D01-404B-9613-307E99DD8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798" y="4263581"/>
            <a:ext cx="3083371" cy="2088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DFD10D-2424-4162-A32A-79C46597D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798" y="5103585"/>
            <a:ext cx="3286388" cy="2088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314C94-BD5D-43DF-A02E-40B3B432D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7798" y="5904724"/>
            <a:ext cx="3000375" cy="790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데이터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전처리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3500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전처리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5127370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데이터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전처리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sz="3500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전처리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393F56-298C-4277-93BF-B371D407F2C5}"/>
              </a:ext>
            </a:extLst>
          </p:cNvPr>
          <p:cNvGrpSpPr/>
          <p:nvPr/>
        </p:nvGrpSpPr>
        <p:grpSpPr>
          <a:xfrm>
            <a:off x="2114478" y="1925007"/>
            <a:ext cx="7963044" cy="4674733"/>
            <a:chOff x="1752085" y="1641562"/>
            <a:chExt cx="8687829" cy="510022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45EC2F-2A23-468B-B616-22133C8C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085" y="1641562"/>
              <a:ext cx="8687829" cy="5100221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67F31A0-3416-441A-85ED-F93076E458D6}"/>
                </a:ext>
              </a:extLst>
            </p:cNvPr>
            <p:cNvSpPr/>
            <p:nvPr/>
          </p:nvSpPr>
          <p:spPr>
            <a:xfrm>
              <a:off x="6074874" y="1641562"/>
              <a:ext cx="304801" cy="5100221"/>
            </a:xfrm>
            <a:prstGeom prst="rect">
              <a:avLst/>
            </a:prstGeom>
            <a:noFill/>
            <a:ln w="38100">
              <a:solidFill>
                <a:srgbClr val="1E26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408001-FA2D-4F98-9769-F7E5183DB7C2}"/>
                </a:ext>
              </a:extLst>
            </p:cNvPr>
            <p:cNvSpPr/>
            <p:nvPr/>
          </p:nvSpPr>
          <p:spPr>
            <a:xfrm>
              <a:off x="8529962" y="1650439"/>
              <a:ext cx="418731" cy="5091344"/>
            </a:xfrm>
            <a:prstGeom prst="rect">
              <a:avLst/>
            </a:prstGeom>
            <a:noFill/>
            <a:ln w="38100">
              <a:solidFill>
                <a:srgbClr val="1E26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AA003C-E1FF-4C3F-B8D3-9C80AF3E3BC6}"/>
                </a:ext>
              </a:extLst>
            </p:cNvPr>
            <p:cNvSpPr/>
            <p:nvPr/>
          </p:nvSpPr>
          <p:spPr>
            <a:xfrm>
              <a:off x="9525741" y="1641562"/>
              <a:ext cx="772357" cy="5091344"/>
            </a:xfrm>
            <a:prstGeom prst="rect">
              <a:avLst/>
            </a:prstGeom>
            <a:noFill/>
            <a:ln w="38100">
              <a:solidFill>
                <a:srgbClr val="1E26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46658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925FA-DB9F-4BD8-B202-A4423548CDEF}"/>
              </a:ext>
            </a:extLst>
          </p:cNvPr>
          <p:cNvSpPr txBox="1"/>
          <p:nvPr/>
        </p:nvSpPr>
        <p:spPr>
          <a:xfrm>
            <a:off x="1408302" y="1674069"/>
            <a:ext cx="8797771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결측치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확인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    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     </a:t>
            </a:r>
            <a:r>
              <a:rPr lang="en-US" altLang="ko-KR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Age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Cabin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에 </a:t>
            </a: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결측치가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많다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데이터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전처리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2. </a:t>
            </a:r>
            <a:r>
              <a:rPr lang="ko-KR" altLang="en-US" sz="3500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결측치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처리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02A215E-23AD-42E0-9964-B712B0288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84"/>
          <a:stretch/>
        </p:blipFill>
        <p:spPr>
          <a:xfrm>
            <a:off x="1819922" y="2256864"/>
            <a:ext cx="5724895" cy="28280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1F0509-CE91-4A36-8D82-2A0373E0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22" y="5838350"/>
            <a:ext cx="52959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6984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925FA-DB9F-4BD8-B202-A4423548CDEF}"/>
              </a:ext>
            </a:extLst>
          </p:cNvPr>
          <p:cNvSpPr txBox="1"/>
          <p:nvPr/>
        </p:nvSpPr>
        <p:spPr>
          <a:xfrm>
            <a:off x="1408302" y="1674069"/>
            <a:ext cx="879777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범주 비교를 위해 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    Age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대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, 20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대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, 30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대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범주로 나눠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    </a:t>
            </a:r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Age_g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칼럼에 넣어준다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데이터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전처리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3.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수치형 데이터 범주 </a:t>
            </a: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column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생성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7D0547-BA21-4176-9577-0EFB835B6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61"/>
          <a:stretch/>
        </p:blipFill>
        <p:spPr>
          <a:xfrm>
            <a:off x="4262780" y="2651240"/>
            <a:ext cx="2003328" cy="3812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ED54C1-3AC3-424B-AB76-A6C62FBA8E05}"/>
              </a:ext>
            </a:extLst>
          </p:cNvPr>
          <p:cNvSpPr txBox="1"/>
          <p:nvPr/>
        </p:nvSpPr>
        <p:spPr>
          <a:xfrm>
            <a:off x="6461177" y="1674069"/>
            <a:ext cx="553575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범주 비교를 위해 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    Fare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달러 이상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달러 이하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범주로 나눠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    </a:t>
            </a:r>
            <a:r>
              <a:rPr lang="en-US" altLang="ko-KR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Fare_g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칼럼에 넣어준다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7A9163-67F1-455E-9107-CD2C4A58E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616" y="2614960"/>
            <a:ext cx="1156590" cy="42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9007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데이터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전처리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완료된 </a:t>
            </a: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dataset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935BF9-4825-4C95-870F-140B06677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39" y="1724412"/>
            <a:ext cx="6685024" cy="49488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49BD15-789D-425A-8D79-1500A1F9358F}"/>
              </a:ext>
            </a:extLst>
          </p:cNvPr>
          <p:cNvSpPr/>
          <p:nvPr/>
        </p:nvSpPr>
        <p:spPr>
          <a:xfrm>
            <a:off x="5513033" y="1724412"/>
            <a:ext cx="257453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5949D-D7E1-48AD-AFD1-8F14D9A7A324}"/>
              </a:ext>
            </a:extLst>
          </p:cNvPr>
          <p:cNvSpPr/>
          <p:nvPr/>
        </p:nvSpPr>
        <p:spPr>
          <a:xfrm>
            <a:off x="8619871" y="1724412"/>
            <a:ext cx="719438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082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F5B4E-30F6-4DD4-B4F3-1EB6A6A0A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</a14:imgLayer>
                </a14:imgProps>
              </a:ext>
            </a:extLst>
          </a:blip>
          <a:srcRect l="13245" t="21277" r="20771" b="9930"/>
          <a:stretch/>
        </p:blipFill>
        <p:spPr>
          <a:xfrm>
            <a:off x="152400" y="0"/>
            <a:ext cx="11694200" cy="63910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DF8580-9684-411C-8579-A260F46C9ADC}"/>
              </a:ext>
            </a:extLst>
          </p:cNvPr>
          <p:cNvSpPr/>
          <p:nvPr/>
        </p:nvSpPr>
        <p:spPr>
          <a:xfrm>
            <a:off x="-1587" y="1"/>
            <a:ext cx="12192000" cy="6857999"/>
          </a:xfrm>
          <a:prstGeom prst="rect">
            <a:avLst/>
          </a:prstGeom>
          <a:solidFill>
            <a:srgbClr val="1E264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27E0D-3C28-4FFD-87C4-568E8F226D1A}"/>
              </a:ext>
            </a:extLst>
          </p:cNvPr>
          <p:cNvSpPr txBox="1"/>
          <p:nvPr/>
        </p:nvSpPr>
        <p:spPr>
          <a:xfrm>
            <a:off x="2718917" y="2995002"/>
            <a:ext cx="6750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3200" dirty="0">
                <a:solidFill>
                  <a:schemeClr val="lt1"/>
                </a:solidFill>
                <a:latin typeface="나눔스퀘어 Bold"/>
                <a:ea typeface="나눔스퀘어 Bold"/>
              </a:rPr>
              <a:t>종속변수 분포 살펴보기</a:t>
            </a:r>
            <a:endParaRPr lang="en-US" altLang="ko-KR" sz="3200" dirty="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algn="ctr"/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5D03DE-BE45-4B68-A30C-0126B7C916CC}"/>
              </a:ext>
            </a:extLst>
          </p:cNvPr>
          <p:cNvCxnSpPr>
            <a:cxnSpLocks/>
          </p:cNvCxnSpPr>
          <p:nvPr/>
        </p:nvCxnSpPr>
        <p:spPr>
          <a:xfrm>
            <a:off x="3558209" y="3579777"/>
            <a:ext cx="52379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97E629-3C2E-4EFE-8275-D3FB185A34FC}"/>
              </a:ext>
            </a:extLst>
          </p:cNvPr>
          <p:cNvSpPr txBox="1"/>
          <p:nvPr/>
        </p:nvSpPr>
        <p:spPr>
          <a:xfrm>
            <a:off x="2832410" y="3795220"/>
            <a:ext cx="675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정답값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(Survived)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살펴보기</a:t>
            </a:r>
          </a:p>
        </p:txBody>
      </p:sp>
    </p:spTree>
    <p:extLst>
      <p:ext uri="{BB962C8B-B14F-4D97-AF65-F5344CB8AC3E}">
        <p14:creationId xmlns:p14="http://schemas.microsoft.com/office/powerpoint/2010/main" val="401324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6" name="Picture 2" descr="머신 러닝 프로젝트 진행 과정 (Workflow)">
            <a:extLst>
              <a:ext uri="{FF2B5EF4-FFF2-40B4-BE49-F238E27FC236}">
                <a16:creationId xmlns:a16="http://schemas.microsoft.com/office/drawing/2014/main" id="{9FF25575-7E37-4318-B6CC-1BA3CD756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95" y="2474805"/>
            <a:ext cx="8660314" cy="261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Machine Learning</a:t>
            </a:r>
            <a:endParaRPr lang="ko-KR" altLang="en-US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0" i="0" u="none" strike="noStrike" kern="1200" cap="none" spc="0" normalizeH="0" baseline="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머신 러닝 과정과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EDA</a:t>
            </a:r>
            <a:endParaRPr kumimoji="0" lang="ko-KR" altLang="en-US" sz="3500" b="0" i="0" u="none" strike="noStrike" kern="1200" cap="none" spc="0" normalizeH="0" baseline="0" dirty="0">
              <a:solidFill>
                <a:srgbClr val="FFA01C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706A8C-A37D-4F7E-A66F-C73B9CD94F44}"/>
              </a:ext>
            </a:extLst>
          </p:cNvPr>
          <p:cNvSpPr txBox="1"/>
          <p:nvPr/>
        </p:nvSpPr>
        <p:spPr>
          <a:xfrm>
            <a:off x="2794464" y="4290958"/>
            <a:ext cx="4844705" cy="333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E62B08C-7B00-413E-9C0A-26FC05E826E6}"/>
                  </a:ext>
                </a:extLst>
              </p14:cNvPr>
              <p14:cNvContentPartPr/>
              <p14:nvPr/>
            </p14:nvContentPartPr>
            <p14:xfrm>
              <a:off x="1865313" y="5571632"/>
              <a:ext cx="490809" cy="229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E62B08C-7B00-413E-9C0A-26FC05E82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338" y="5502932"/>
                <a:ext cx="598398" cy="1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F74B96F7-50E5-4017-A1D1-FC9F7E4E6A5A}"/>
                  </a:ext>
                </a:extLst>
              </p14:cNvPr>
              <p14:cNvContentPartPr/>
              <p14:nvPr/>
            </p14:nvContentPartPr>
            <p14:xfrm>
              <a:off x="1878391" y="4476134"/>
              <a:ext cx="464651" cy="8949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F74B96F7-50E5-4017-A1D1-FC9F7E4E6A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4404" y="4368746"/>
                <a:ext cx="572266" cy="223367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5608F40-ED59-4763-944F-8BF1DB5D841F}"/>
              </a:ext>
            </a:extLst>
          </p:cNvPr>
          <p:cNvSpPr txBox="1"/>
          <p:nvPr/>
        </p:nvSpPr>
        <p:spPr>
          <a:xfrm>
            <a:off x="1141308" y="5837952"/>
            <a:ext cx="99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데이터 수집 </a:t>
            </a:r>
            <a:r>
              <a:rPr lang="en-US" altLang="ko-KR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전처리</a:t>
            </a:r>
            <a:r>
              <a:rPr lang="ko-KR" altLang="en-US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-&gt; </a:t>
            </a:r>
            <a:r>
              <a:rPr lang="ko-KR" altLang="en-US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탐색적 데이터 분석</a:t>
            </a:r>
            <a:r>
              <a:rPr lang="en-US" altLang="ko-KR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(EDA)</a:t>
            </a:r>
            <a:r>
              <a:rPr lang="en-US" altLang="ko-KR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-&gt; </a:t>
            </a:r>
            <a:r>
              <a:rPr lang="ko-KR" altLang="en-US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모델 선택 </a:t>
            </a:r>
            <a:r>
              <a:rPr lang="en-US" altLang="ko-KR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평가 및 적용</a:t>
            </a:r>
            <a:endParaRPr kumimoji="0" lang="ko-KR" altLang="en-US" sz="18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종속변수 분포 살펴보기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정답값</a:t>
            </a: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(Survived)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49BD15-789D-425A-8D79-1500A1F9358F}"/>
              </a:ext>
            </a:extLst>
          </p:cNvPr>
          <p:cNvSpPr/>
          <p:nvPr/>
        </p:nvSpPr>
        <p:spPr>
          <a:xfrm>
            <a:off x="5513033" y="1724412"/>
            <a:ext cx="257453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5949D-D7E1-48AD-AFD1-8F14D9A7A324}"/>
              </a:ext>
            </a:extLst>
          </p:cNvPr>
          <p:cNvSpPr/>
          <p:nvPr/>
        </p:nvSpPr>
        <p:spPr>
          <a:xfrm>
            <a:off x="8619871" y="1724412"/>
            <a:ext cx="719438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6CAB1F-5808-4BB8-9458-27BE1E81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74" y="1963417"/>
            <a:ext cx="5381808" cy="3088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F8519E-E1C3-41E0-AEFB-032C2C614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77" y="1963417"/>
            <a:ext cx="5179026" cy="444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54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F5B4E-30F6-4DD4-B4F3-1EB6A6A0A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</a14:imgLayer>
                </a14:imgProps>
              </a:ext>
            </a:extLst>
          </a:blip>
          <a:srcRect l="13245" t="21277" r="20771" b="9930"/>
          <a:stretch/>
        </p:blipFill>
        <p:spPr>
          <a:xfrm>
            <a:off x="152400" y="0"/>
            <a:ext cx="11694200" cy="63910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DF8580-9684-411C-8579-A260F46C9ADC}"/>
              </a:ext>
            </a:extLst>
          </p:cNvPr>
          <p:cNvSpPr/>
          <p:nvPr/>
        </p:nvSpPr>
        <p:spPr>
          <a:xfrm>
            <a:off x="-1587" y="1"/>
            <a:ext cx="12192000" cy="6857999"/>
          </a:xfrm>
          <a:prstGeom prst="rect">
            <a:avLst/>
          </a:prstGeom>
          <a:solidFill>
            <a:srgbClr val="1E264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27E0D-3C28-4FFD-87C4-568E8F226D1A}"/>
              </a:ext>
            </a:extLst>
          </p:cNvPr>
          <p:cNvSpPr txBox="1"/>
          <p:nvPr/>
        </p:nvSpPr>
        <p:spPr>
          <a:xfrm>
            <a:off x="2718917" y="2995002"/>
            <a:ext cx="6750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3200" dirty="0">
                <a:solidFill>
                  <a:schemeClr val="lt1"/>
                </a:solidFill>
                <a:latin typeface="나눔스퀘어 Bold"/>
                <a:ea typeface="나눔스퀘어 Bold"/>
              </a:rPr>
              <a:t>독립변수 분포 살펴보기</a:t>
            </a:r>
            <a:endParaRPr lang="en-US" altLang="ko-KR" sz="3200" dirty="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algn="ctr"/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5D03DE-BE45-4B68-A30C-0126B7C916CC}"/>
              </a:ext>
            </a:extLst>
          </p:cNvPr>
          <p:cNvCxnSpPr>
            <a:cxnSpLocks/>
          </p:cNvCxnSpPr>
          <p:nvPr/>
        </p:nvCxnSpPr>
        <p:spPr>
          <a:xfrm>
            <a:off x="3558209" y="3579777"/>
            <a:ext cx="52379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97E629-3C2E-4EFE-8275-D3FB185A34FC}"/>
              </a:ext>
            </a:extLst>
          </p:cNvPr>
          <p:cNvSpPr txBox="1"/>
          <p:nvPr/>
        </p:nvSpPr>
        <p:spPr>
          <a:xfrm>
            <a:off x="2832410" y="3795220"/>
            <a:ext cx="675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명목형 변수와 수치형 변수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살펴보기</a:t>
            </a:r>
          </a:p>
        </p:txBody>
      </p:sp>
    </p:spTree>
    <p:extLst>
      <p:ext uri="{BB962C8B-B14F-4D97-AF65-F5344CB8AC3E}">
        <p14:creationId xmlns:p14="http://schemas.microsoft.com/office/powerpoint/2010/main" val="2095256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독립변수 분포 살펴보기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명목형 변수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49BD15-789D-425A-8D79-1500A1F9358F}"/>
              </a:ext>
            </a:extLst>
          </p:cNvPr>
          <p:cNvSpPr/>
          <p:nvPr/>
        </p:nvSpPr>
        <p:spPr>
          <a:xfrm>
            <a:off x="5513033" y="1724412"/>
            <a:ext cx="257453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5949D-D7E1-48AD-AFD1-8F14D9A7A324}"/>
              </a:ext>
            </a:extLst>
          </p:cNvPr>
          <p:cNvSpPr/>
          <p:nvPr/>
        </p:nvSpPr>
        <p:spPr>
          <a:xfrm>
            <a:off x="8619871" y="1724412"/>
            <a:ext cx="719438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9C476-D950-4BBA-B6CE-A78B2DBE49D5}"/>
              </a:ext>
            </a:extLst>
          </p:cNvPr>
          <p:cNvSpPr txBox="1"/>
          <p:nvPr/>
        </p:nvSpPr>
        <p:spPr>
          <a:xfrm>
            <a:off x="909009" y="1654236"/>
            <a:ext cx="489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 err="1">
                <a:solidFill>
                  <a:srgbClr val="C8D2D8"/>
                </a:solidFill>
                <a:effectLst/>
                <a:latin typeface="Slack-Lato"/>
              </a:rPr>
              <a:t>Pclass</a:t>
            </a:r>
            <a:r>
              <a:rPr lang="en-US" altLang="ko-KR" b="1" i="0" dirty="0">
                <a:solidFill>
                  <a:srgbClr val="C8D2D8"/>
                </a:solidFill>
                <a:effectLst/>
                <a:latin typeface="Slack-Lato"/>
              </a:rPr>
              <a:t>, Sex, </a:t>
            </a:r>
            <a:r>
              <a:rPr lang="en-US" altLang="ko-KR" b="1" i="0" dirty="0" err="1">
                <a:solidFill>
                  <a:srgbClr val="C8D2D8"/>
                </a:solidFill>
                <a:effectLst/>
                <a:latin typeface="Slack-Lato"/>
              </a:rPr>
              <a:t>Emabrked</a:t>
            </a:r>
            <a:r>
              <a:rPr lang="en-US" altLang="ko-KR" b="1" i="0" dirty="0">
                <a:solidFill>
                  <a:srgbClr val="C8D2D8"/>
                </a:solidFill>
                <a:effectLst/>
                <a:latin typeface="Slack-Lato"/>
              </a:rPr>
              <a:t>, Family(=</a:t>
            </a:r>
            <a:r>
              <a:rPr lang="en-US" altLang="ko-KR" b="1" i="0" dirty="0" err="1">
                <a:solidFill>
                  <a:srgbClr val="C8D2D8"/>
                </a:solidFill>
                <a:effectLst/>
                <a:latin typeface="Slack-Lato"/>
              </a:rPr>
              <a:t>SibSp+Parch</a:t>
            </a:r>
            <a:r>
              <a:rPr lang="en-US" altLang="ko-KR" b="1" i="0" dirty="0">
                <a:solidFill>
                  <a:srgbClr val="C8D2D8"/>
                </a:solidFill>
                <a:effectLst/>
                <a:latin typeface="Slack-Lato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6D378-5D4F-4E18-9C30-7E81BC3F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70" y="2187648"/>
            <a:ext cx="4311091" cy="144209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E45DAD-891C-45C5-9C95-AADEA86A9B2A}"/>
              </a:ext>
            </a:extLst>
          </p:cNvPr>
          <p:cNvGrpSpPr/>
          <p:nvPr/>
        </p:nvGrpSpPr>
        <p:grpSpPr>
          <a:xfrm>
            <a:off x="5589228" y="430612"/>
            <a:ext cx="6260463" cy="5996773"/>
            <a:chOff x="5770485" y="194680"/>
            <a:chExt cx="6260463" cy="59967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32EDD5D-36E3-464C-9AE6-5A66393C8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3"/>
            <a:stretch/>
          </p:blipFill>
          <p:spPr>
            <a:xfrm>
              <a:off x="5778943" y="194680"/>
              <a:ext cx="6252005" cy="449153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DFF610-68BC-4370-B3B8-70ABBC62E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0485" y="4644138"/>
              <a:ext cx="6260463" cy="154731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56BC86-5BD3-45A8-99BF-BE186A5DF3ED}"/>
              </a:ext>
            </a:extLst>
          </p:cNvPr>
          <p:cNvSpPr txBox="1"/>
          <p:nvPr/>
        </p:nvSpPr>
        <p:spPr>
          <a:xfrm>
            <a:off x="909009" y="4754967"/>
            <a:ext cx="3891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선실등급이 높을수록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여성인 경우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특히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결혼한 여성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형제자매와 동승 가족이 적을수록</a:t>
            </a:r>
            <a:endParaRPr lang="en-US" altLang="ko-KR" sz="2000" b="0" i="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생존율이 높다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CF5E86-A8C7-4A50-95FC-972600B5113B}"/>
              </a:ext>
            </a:extLst>
          </p:cNvPr>
          <p:cNvGrpSpPr/>
          <p:nvPr/>
        </p:nvGrpSpPr>
        <p:grpSpPr>
          <a:xfrm>
            <a:off x="6002687" y="576438"/>
            <a:ext cx="5704200" cy="2972160"/>
            <a:chOff x="6002687" y="576438"/>
            <a:chExt cx="5704200" cy="29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493E83C-9130-4702-9DC3-C66C407705FA}"/>
                    </a:ext>
                  </a:extLst>
                </p14:cNvPr>
                <p14:cNvContentPartPr/>
                <p14:nvPr/>
              </p14:nvContentPartPr>
              <p14:xfrm>
                <a:off x="11439407" y="576438"/>
                <a:ext cx="22788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493E83C-9130-4702-9DC3-C66C407705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21767" y="540438"/>
                  <a:ext cx="263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75F25C8-A8C7-4284-953D-B5553E86DC73}"/>
                    </a:ext>
                  </a:extLst>
                </p14:cNvPr>
                <p14:cNvContentPartPr/>
                <p14:nvPr/>
              </p14:nvContentPartPr>
              <p14:xfrm>
                <a:off x="8308847" y="2047038"/>
                <a:ext cx="17784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75F25C8-A8C7-4284-953D-B5553E86DC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91207" y="2011038"/>
                  <a:ext cx="213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5580DFF-961C-4930-ABAF-CAC432D4518E}"/>
                    </a:ext>
                  </a:extLst>
                </p14:cNvPr>
                <p14:cNvContentPartPr/>
                <p14:nvPr/>
              </p14:nvContentPartPr>
              <p14:xfrm>
                <a:off x="11469287" y="2036958"/>
                <a:ext cx="227880" cy="205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5580DFF-961C-4930-ABAF-CAC432D451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51647" y="2001318"/>
                  <a:ext cx="263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27584A9-1800-400C-B04C-6457A95D31C4}"/>
                    </a:ext>
                  </a:extLst>
                </p14:cNvPr>
                <p14:cNvContentPartPr/>
                <p14:nvPr/>
              </p14:nvContentPartPr>
              <p14:xfrm>
                <a:off x="6002687" y="3528438"/>
                <a:ext cx="23796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27584A9-1800-400C-B04C-6457A95D31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4687" y="3492798"/>
                  <a:ext cx="273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3844DD2-6170-44E6-9B92-664EB1CEABFD}"/>
                    </a:ext>
                  </a:extLst>
                </p14:cNvPr>
                <p14:cNvContentPartPr/>
                <p14:nvPr/>
              </p14:nvContentPartPr>
              <p14:xfrm>
                <a:off x="11439407" y="3548238"/>
                <a:ext cx="26748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3844DD2-6170-44E6-9B92-664EB1CEAB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21767" y="3512238"/>
                  <a:ext cx="3031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8B8DFC-6636-4B80-B76D-DC4A7D63AD77}"/>
              </a:ext>
            </a:extLst>
          </p:cNvPr>
          <p:cNvGrpSpPr/>
          <p:nvPr/>
        </p:nvGrpSpPr>
        <p:grpSpPr>
          <a:xfrm>
            <a:off x="8617179" y="4811319"/>
            <a:ext cx="3369859" cy="1954310"/>
            <a:chOff x="8617179" y="4811319"/>
            <a:chExt cx="3369859" cy="195431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6C717F2-7C37-4A0E-8C7D-0CBD562B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77309" y="4811319"/>
              <a:ext cx="3109729" cy="1954310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D6E5DBE-A04F-4122-87E2-0BB24E8DBE97}"/>
                </a:ext>
              </a:extLst>
            </p:cNvPr>
            <p:cNvCxnSpPr>
              <a:cxnSpLocks/>
            </p:cNvCxnSpPr>
            <p:nvPr/>
          </p:nvCxnSpPr>
          <p:spPr>
            <a:xfrm>
              <a:off x="8617179" y="4924890"/>
              <a:ext cx="260130" cy="19882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65CD9BF-E7C0-44DC-86DE-C27008DCD0BC}"/>
                </a:ext>
              </a:extLst>
            </p:cNvPr>
            <p:cNvSpPr/>
            <p:nvPr/>
          </p:nvSpPr>
          <p:spPr>
            <a:xfrm>
              <a:off x="8874632" y="4811319"/>
              <a:ext cx="3108243" cy="195395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9A09C4F-213D-4ED6-8CD5-910849CF495C}"/>
              </a:ext>
            </a:extLst>
          </p:cNvPr>
          <p:cNvSpPr txBox="1"/>
          <p:nvPr/>
        </p:nvSpPr>
        <p:spPr>
          <a:xfrm>
            <a:off x="853490" y="3721559"/>
            <a:ext cx="526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1) subplots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으로 카테고리별 생존율을 살펴보고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B92E17-8905-4895-86C4-E06081D3B644}"/>
              </a:ext>
            </a:extLst>
          </p:cNvPr>
          <p:cNvSpPr txBox="1"/>
          <p:nvPr/>
        </p:nvSpPr>
        <p:spPr>
          <a:xfrm>
            <a:off x="853490" y="4053452"/>
            <a:ext cx="460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2)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각 카테고리별 생존율과 생존자 수를   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  subplot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으로 살펴본 결과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513069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독립변수 분포 살펴보기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수치형 변수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49BD15-789D-425A-8D79-1500A1F9358F}"/>
              </a:ext>
            </a:extLst>
          </p:cNvPr>
          <p:cNvSpPr/>
          <p:nvPr/>
        </p:nvSpPr>
        <p:spPr>
          <a:xfrm>
            <a:off x="5513033" y="1724412"/>
            <a:ext cx="257453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5949D-D7E1-48AD-AFD1-8F14D9A7A324}"/>
              </a:ext>
            </a:extLst>
          </p:cNvPr>
          <p:cNvSpPr/>
          <p:nvPr/>
        </p:nvSpPr>
        <p:spPr>
          <a:xfrm>
            <a:off x="8619871" y="1724412"/>
            <a:ext cx="719438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1A191-C292-4B91-8741-8D45447DA548}"/>
              </a:ext>
            </a:extLst>
          </p:cNvPr>
          <p:cNvSpPr txBox="1"/>
          <p:nvPr/>
        </p:nvSpPr>
        <p:spPr>
          <a:xfrm>
            <a:off x="922116" y="1612382"/>
            <a:ext cx="489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FFFF00"/>
                </a:solidFill>
                <a:effectLst/>
                <a:latin typeface="Slack-Lato"/>
              </a:rPr>
              <a:t>Age</a:t>
            </a:r>
            <a:r>
              <a:rPr lang="en-US" altLang="ko-KR" b="1" i="0" dirty="0">
                <a:solidFill>
                  <a:srgbClr val="C8D2D8"/>
                </a:solidFill>
                <a:effectLst/>
                <a:latin typeface="Slack-Lato"/>
              </a:rPr>
              <a:t>, Fare</a:t>
            </a:r>
            <a:endParaRPr lang="ko-KR" altLang="en-US" b="1" dirty="0">
              <a:solidFill>
                <a:srgbClr val="C8D2D8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DB1B36-B4A7-4C0D-9445-522528B4F64B}"/>
              </a:ext>
            </a:extLst>
          </p:cNvPr>
          <p:cNvGrpSpPr/>
          <p:nvPr/>
        </p:nvGrpSpPr>
        <p:grpSpPr>
          <a:xfrm>
            <a:off x="913124" y="1962334"/>
            <a:ext cx="5268177" cy="4760633"/>
            <a:chOff x="913124" y="1962334"/>
            <a:chExt cx="5268177" cy="47606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092D21-C8C9-4DB5-A537-4A731893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345" y="2605843"/>
              <a:ext cx="3405140" cy="411712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D45509-9310-48C9-85B5-02E3BA47625E}"/>
                </a:ext>
              </a:extLst>
            </p:cNvPr>
            <p:cNvSpPr txBox="1"/>
            <p:nvPr/>
          </p:nvSpPr>
          <p:spPr>
            <a:xfrm>
              <a:off x="913124" y="1962334"/>
              <a:ext cx="52681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1) </a:t>
              </a:r>
              <a:r>
                <a:rPr lang="en-US" altLang="ko-KR" dirty="0" err="1">
                  <a:solidFill>
                    <a:schemeClr val="bg1"/>
                  </a:solidFill>
                  <a:latin typeface="+mn-ea"/>
                </a:rPr>
                <a:t>distplot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으로 </a:t>
              </a:r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     Age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별 생존율을 살펴보고</a:t>
              </a:r>
              <a:endParaRPr lang="en-US" altLang="ko-KR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450BB7-D69C-446D-AFA5-A1E32B0BF202}"/>
              </a:ext>
            </a:extLst>
          </p:cNvPr>
          <p:cNvGrpSpPr/>
          <p:nvPr/>
        </p:nvGrpSpPr>
        <p:grpSpPr>
          <a:xfrm>
            <a:off x="4546706" y="1978939"/>
            <a:ext cx="4606849" cy="3812106"/>
            <a:chOff x="4546706" y="1978939"/>
            <a:chExt cx="4606849" cy="381210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969106-1D34-478E-ABFA-AA185D83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8312" y="2628524"/>
              <a:ext cx="3715732" cy="31625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19E3F0-F4F2-4772-B2E8-AF61E7430402}"/>
                </a:ext>
              </a:extLst>
            </p:cNvPr>
            <p:cNvSpPr txBox="1"/>
            <p:nvPr/>
          </p:nvSpPr>
          <p:spPr>
            <a:xfrm>
              <a:off x="4546706" y="1978939"/>
              <a:ext cx="4606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2) </a:t>
              </a:r>
              <a:r>
                <a:rPr lang="en-US" altLang="ko-KR" dirty="0" err="1">
                  <a:solidFill>
                    <a:schemeClr val="bg1"/>
                  </a:solidFill>
                  <a:latin typeface="+mn-ea"/>
                </a:rPr>
                <a:t>countplot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으로</a:t>
              </a:r>
              <a:endParaRPr lang="en-US" altLang="ko-KR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    </a:t>
              </a:r>
              <a:r>
                <a:rPr lang="en-US" altLang="ko-KR" dirty="0" err="1">
                  <a:solidFill>
                    <a:schemeClr val="bg1"/>
                  </a:solidFill>
                  <a:latin typeface="+mn-ea"/>
                </a:rPr>
                <a:t>Age_g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별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(=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연령대별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</a:rPr>
                <a:t>생존율을 살펴본 결과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</a:rPr>
                <a:t>,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C81698-3D73-4D17-A855-C78082A105AD}"/>
              </a:ext>
            </a:extLst>
          </p:cNvPr>
          <p:cNvSpPr txBox="1"/>
          <p:nvPr/>
        </p:nvSpPr>
        <p:spPr>
          <a:xfrm>
            <a:off x="4668312" y="5923434"/>
            <a:ext cx="6630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나이가 어릴수록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생존율이 높다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- 0~9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세를 제외하고는 생존율보다 사망률이 높다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000" b="0" i="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542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독립변수 분포 살펴보기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수치형 변수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49BD15-789D-425A-8D79-1500A1F9358F}"/>
              </a:ext>
            </a:extLst>
          </p:cNvPr>
          <p:cNvSpPr/>
          <p:nvPr/>
        </p:nvSpPr>
        <p:spPr>
          <a:xfrm>
            <a:off x="5513033" y="1724412"/>
            <a:ext cx="257453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5949D-D7E1-48AD-AFD1-8F14D9A7A324}"/>
              </a:ext>
            </a:extLst>
          </p:cNvPr>
          <p:cNvSpPr/>
          <p:nvPr/>
        </p:nvSpPr>
        <p:spPr>
          <a:xfrm>
            <a:off x="8619871" y="1724412"/>
            <a:ext cx="719438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1A191-C292-4B91-8741-8D45447DA548}"/>
              </a:ext>
            </a:extLst>
          </p:cNvPr>
          <p:cNvSpPr txBox="1"/>
          <p:nvPr/>
        </p:nvSpPr>
        <p:spPr>
          <a:xfrm>
            <a:off x="922116" y="1612382"/>
            <a:ext cx="489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C8D2D8"/>
                </a:solidFill>
                <a:effectLst/>
                <a:latin typeface="Slack-Lato"/>
              </a:rPr>
              <a:t>Age, </a:t>
            </a:r>
            <a:r>
              <a:rPr lang="en-US" altLang="ko-KR" b="1" i="0" dirty="0">
                <a:solidFill>
                  <a:srgbClr val="FFFF00"/>
                </a:solidFill>
                <a:effectLst/>
                <a:latin typeface="Slack-Lato"/>
              </a:rPr>
              <a:t>Fare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4479BD-1202-48EF-A16D-D14D0C9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19" y="2617625"/>
            <a:ext cx="3293157" cy="3986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FF4A7-15A8-4015-B661-9B56DA6E83C3}"/>
              </a:ext>
            </a:extLst>
          </p:cNvPr>
          <p:cNvSpPr txBox="1"/>
          <p:nvPr/>
        </p:nvSpPr>
        <p:spPr>
          <a:xfrm>
            <a:off x="913124" y="1962334"/>
            <a:ext cx="526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1)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distplot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으로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  Fare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별 생존율을 살펴보고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C8BCE-E9C5-4731-8408-358AAB4A0954}"/>
              </a:ext>
            </a:extLst>
          </p:cNvPr>
          <p:cNvSpPr txBox="1"/>
          <p:nvPr/>
        </p:nvSpPr>
        <p:spPr>
          <a:xfrm>
            <a:off x="4546706" y="1978939"/>
            <a:ext cx="460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2)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countplot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으로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  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Fare_g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별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(=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요금대별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생존율을 살펴본 결과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3A243A-3E15-4B0E-A7B3-58F706FD5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79" y="2641874"/>
            <a:ext cx="5271579" cy="3122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DEF064-B11F-4F9A-8F29-A5FCB2D9399B}"/>
              </a:ext>
            </a:extLst>
          </p:cNvPr>
          <p:cNvSpPr txBox="1"/>
          <p:nvPr/>
        </p:nvSpPr>
        <p:spPr>
          <a:xfrm>
            <a:off x="4668311" y="5816898"/>
            <a:ext cx="7228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전체적으로 요금이 높을수록 </a:t>
            </a: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생존률이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특히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50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달러 이상부터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(60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달러대를 제외하고는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생존율이 사망률보다 높다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3658F56-139E-4DEC-AC65-46B24D9D7589}"/>
              </a:ext>
            </a:extLst>
          </p:cNvPr>
          <p:cNvGrpSpPr/>
          <p:nvPr/>
        </p:nvGrpSpPr>
        <p:grpSpPr>
          <a:xfrm>
            <a:off x="6259914" y="154622"/>
            <a:ext cx="5807678" cy="6166279"/>
            <a:chOff x="6259914" y="154622"/>
            <a:chExt cx="5807678" cy="616627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E9257A3-0C0D-4770-8D76-EC53C70F01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6815" y="1351920"/>
              <a:ext cx="2673515" cy="496898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40038E6-0BC0-4343-A92D-48FEC1E55CBA}"/>
                </a:ext>
              </a:extLst>
            </p:cNvPr>
            <p:cNvGrpSpPr/>
            <p:nvPr/>
          </p:nvGrpSpPr>
          <p:grpSpPr>
            <a:xfrm>
              <a:off x="6259914" y="154622"/>
              <a:ext cx="5807678" cy="1197443"/>
              <a:chOff x="4667279" y="246213"/>
              <a:chExt cx="5807678" cy="119744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9056E3-BA9A-4628-BB5C-E30454435213}"/>
                  </a:ext>
                </a:extLst>
              </p:cNvPr>
              <p:cNvSpPr txBox="1"/>
              <p:nvPr/>
            </p:nvSpPr>
            <p:spPr>
              <a:xfrm>
                <a:off x="5868108" y="246213"/>
                <a:ext cx="46068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3) 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+mn-ea"/>
                  </a:rPr>
                  <a:t>countplot</a:t>
                </a:r>
                <a:r>
                  <a:rPr lang="ko-KR" altLang="en-US" dirty="0">
                    <a:solidFill>
                      <a:schemeClr val="bg1"/>
                    </a:solidFill>
                    <a:latin typeface="+mn-ea"/>
                  </a:rPr>
                  <a:t>으로</a:t>
                </a:r>
                <a:endParaRPr lang="en-US" altLang="ko-KR" dirty="0">
                  <a:solidFill>
                    <a:schemeClr val="bg1"/>
                  </a:solidFill>
                  <a:latin typeface="+mn-ea"/>
                </a:endParaRPr>
              </a:p>
              <a:p>
                <a:pPr algn="r"/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    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+mn-ea"/>
                  </a:rPr>
                  <a:t>Fare_g</a:t>
                </a:r>
                <a:r>
                  <a:rPr lang="ko-KR" altLang="en-US" dirty="0">
                    <a:solidFill>
                      <a:schemeClr val="bg1"/>
                    </a:solidFill>
                    <a:latin typeface="+mn-ea"/>
                  </a:rPr>
                  <a:t>별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+mn-ea"/>
                  </a:rPr>
                  <a:t>(=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+mn-ea"/>
                  </a:rPr>
                  <a:t>요금대별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+mn-ea"/>
                  </a:rPr>
                  <a:t>) </a:t>
                </a:r>
                <a:r>
                  <a:rPr lang="ko-KR" altLang="en-US" dirty="0">
                    <a:solidFill>
                      <a:schemeClr val="bg1"/>
                    </a:solidFill>
                    <a:latin typeface="+mn-ea"/>
                  </a:rPr>
                  <a:t>선실등급을 살펴본 결과</a:t>
                </a:r>
                <a:r>
                  <a:rPr lang="en-US" altLang="ko-KR" dirty="0">
                    <a:solidFill>
                      <a:schemeClr val="bg1"/>
                    </a:solidFill>
                    <a:latin typeface="+mn-ea"/>
                  </a:rPr>
                  <a:t>,</a:t>
                </a: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928B3D0-0282-4580-9D0B-6B50CE8C89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525" t="84650" r="740" b="292"/>
              <a:stretch/>
            </p:blipFill>
            <p:spPr>
              <a:xfrm>
                <a:off x="4667279" y="893137"/>
                <a:ext cx="5363136" cy="550519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48D6F87-4EEE-4ABC-8B2E-01C387B4A6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07" t="3292" r="91927" b="85761"/>
              <a:stretch/>
            </p:blipFill>
            <p:spPr>
              <a:xfrm>
                <a:off x="10030415" y="892991"/>
                <a:ext cx="396819" cy="550519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39F6DA1-DDD3-42A6-AE63-E55611C8730A}"/>
                </a:ext>
              </a:extLst>
            </p:cNvPr>
            <p:cNvSpPr/>
            <p:nvPr/>
          </p:nvSpPr>
          <p:spPr>
            <a:xfrm>
              <a:off x="6585217" y="838943"/>
              <a:ext cx="306576" cy="51297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E6DC2DF-DC9C-426A-A8DA-8139A1F3BC91}"/>
              </a:ext>
            </a:extLst>
          </p:cNvPr>
          <p:cNvSpPr txBox="1"/>
          <p:nvPr/>
        </p:nvSpPr>
        <p:spPr>
          <a:xfrm>
            <a:off x="4842026" y="1389316"/>
            <a:ext cx="7228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- 60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달러대에서만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2,3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등급의 비율이 높다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다른 수치에 비해 낮은 선실등급의 비율이 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높았기 때문이 아닐까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20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18491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F5B4E-30F6-4DD4-B4F3-1EB6A6A0A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</a14:imgLayer>
                </a14:imgProps>
              </a:ext>
            </a:extLst>
          </a:blip>
          <a:srcRect l="13245" t="21277" r="20771" b="9930"/>
          <a:stretch/>
        </p:blipFill>
        <p:spPr>
          <a:xfrm>
            <a:off x="152400" y="0"/>
            <a:ext cx="11694200" cy="63910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DF8580-9684-411C-8579-A260F46C9ADC}"/>
              </a:ext>
            </a:extLst>
          </p:cNvPr>
          <p:cNvSpPr/>
          <p:nvPr/>
        </p:nvSpPr>
        <p:spPr>
          <a:xfrm>
            <a:off x="-1587" y="-29816"/>
            <a:ext cx="12192000" cy="6857999"/>
          </a:xfrm>
          <a:prstGeom prst="rect">
            <a:avLst/>
          </a:prstGeom>
          <a:solidFill>
            <a:srgbClr val="1E264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27E0D-3C28-4FFD-87C4-568E8F226D1A}"/>
              </a:ext>
            </a:extLst>
          </p:cNvPr>
          <p:cNvSpPr txBox="1"/>
          <p:nvPr/>
        </p:nvSpPr>
        <p:spPr>
          <a:xfrm>
            <a:off x="2718917" y="2991678"/>
            <a:ext cx="696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수치형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명목형 변수 간 관계 파악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5D03DE-BE45-4B68-A30C-0126B7C916CC}"/>
              </a:ext>
            </a:extLst>
          </p:cNvPr>
          <p:cNvCxnSpPr>
            <a:cxnSpLocks/>
          </p:cNvCxnSpPr>
          <p:nvPr/>
        </p:nvCxnSpPr>
        <p:spPr>
          <a:xfrm>
            <a:off x="2941983" y="3576453"/>
            <a:ext cx="6641419" cy="298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97E629-3C2E-4EFE-8275-D3FB185A34FC}"/>
              </a:ext>
            </a:extLst>
          </p:cNvPr>
          <p:cNvSpPr txBox="1"/>
          <p:nvPr/>
        </p:nvSpPr>
        <p:spPr>
          <a:xfrm>
            <a:off x="2842349" y="3765403"/>
            <a:ext cx="6750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상관관계 분석하기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수치형 데이터인 경제적 격차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요금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와 나이로 알아보기</a:t>
            </a:r>
          </a:p>
        </p:txBody>
      </p:sp>
    </p:spTree>
    <p:extLst>
      <p:ext uri="{BB962C8B-B14F-4D97-AF65-F5344CB8AC3E}">
        <p14:creationId xmlns:p14="http://schemas.microsoft.com/office/powerpoint/2010/main" val="381768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3419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상관관계 파악하기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49BD15-789D-425A-8D79-1500A1F9358F}"/>
              </a:ext>
            </a:extLst>
          </p:cNvPr>
          <p:cNvSpPr/>
          <p:nvPr/>
        </p:nvSpPr>
        <p:spPr>
          <a:xfrm>
            <a:off x="5513033" y="1724412"/>
            <a:ext cx="257453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5949D-D7E1-48AD-AFD1-8F14D9A7A324}"/>
              </a:ext>
            </a:extLst>
          </p:cNvPr>
          <p:cNvSpPr/>
          <p:nvPr/>
        </p:nvSpPr>
        <p:spPr>
          <a:xfrm>
            <a:off x="8619871" y="1724412"/>
            <a:ext cx="719438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0F00D3-81DF-4D6D-BAD6-12124B06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39" y="1800482"/>
            <a:ext cx="8252643" cy="380198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D04CB33-2A1E-489C-B9EC-4ECFFB302E65}"/>
              </a:ext>
            </a:extLst>
          </p:cNvPr>
          <p:cNvGrpSpPr/>
          <p:nvPr/>
        </p:nvGrpSpPr>
        <p:grpSpPr>
          <a:xfrm>
            <a:off x="1014576" y="2588101"/>
            <a:ext cx="6116933" cy="4090761"/>
            <a:chOff x="1014576" y="2588101"/>
            <a:chExt cx="6116933" cy="40907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ED83F1-1A4B-4863-B39A-C7E84E98FAD8}"/>
                </a:ext>
              </a:extLst>
            </p:cNvPr>
            <p:cNvSpPr txBox="1"/>
            <p:nvPr/>
          </p:nvSpPr>
          <p:spPr>
            <a:xfrm>
              <a:off x="1014576" y="5663199"/>
              <a:ext cx="61169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1) Survived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상관관계가 높은 변수</a:t>
              </a:r>
              <a:endPara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en-US" altLang="ko-KR" sz="2000" b="0" i="0" dirty="0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Sex 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+mn-ea"/>
                </a:rPr>
                <a:t>여성인 경우 생존율이 높다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+mn-ea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Title 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특히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결혼한 여성인 경우 생존율이 높다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en-US" altLang="ko-KR" sz="2000" b="0" i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2848D7E-33A5-4CE4-B098-7976C60938E5}"/>
                </a:ext>
              </a:extLst>
            </p:cNvPr>
            <p:cNvGrpSpPr/>
            <p:nvPr/>
          </p:nvGrpSpPr>
          <p:grpSpPr>
            <a:xfrm>
              <a:off x="2589519" y="2588101"/>
              <a:ext cx="607039" cy="2217323"/>
              <a:chOff x="2589519" y="2588101"/>
              <a:chExt cx="607039" cy="221732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0ECE39F7-C525-4434-AEFA-838911710676}"/>
                      </a:ext>
                    </a:extLst>
                  </p14:cNvPr>
                  <p14:cNvContentPartPr/>
                  <p14:nvPr/>
                </p14:nvContentPartPr>
                <p14:xfrm>
                  <a:off x="2704075" y="2588101"/>
                  <a:ext cx="430200" cy="1728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0ECE39F7-C525-4434-AEFA-83891171067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86435" y="2552101"/>
                    <a:ext cx="465840" cy="88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9262EA9-2F56-4C1C-B2A2-6090708F8937}"/>
                  </a:ext>
                </a:extLst>
              </p:cNvPr>
              <p:cNvSpPr/>
              <p:nvPr/>
            </p:nvSpPr>
            <p:spPr>
              <a:xfrm>
                <a:off x="2597203" y="3429000"/>
                <a:ext cx="599355" cy="234372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52D3757-15B7-4308-B65D-626A6D75BDF1}"/>
                  </a:ext>
                </a:extLst>
              </p:cNvPr>
              <p:cNvSpPr/>
              <p:nvPr/>
            </p:nvSpPr>
            <p:spPr>
              <a:xfrm>
                <a:off x="2589519" y="4571052"/>
                <a:ext cx="599355" cy="234372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A51DC33-08AC-4FB1-A08A-7A4A690E5490}"/>
              </a:ext>
            </a:extLst>
          </p:cNvPr>
          <p:cNvGrpSpPr/>
          <p:nvPr/>
        </p:nvGrpSpPr>
        <p:grpSpPr>
          <a:xfrm>
            <a:off x="1014576" y="3163563"/>
            <a:ext cx="6116933" cy="3522435"/>
            <a:chOff x="1014576" y="3163563"/>
            <a:chExt cx="6116933" cy="352243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2A26-EA54-4156-8E45-E9551C148CD2}"/>
                </a:ext>
              </a:extLst>
            </p:cNvPr>
            <p:cNvSpPr txBox="1"/>
            <p:nvPr/>
          </p:nvSpPr>
          <p:spPr>
            <a:xfrm>
              <a:off x="1014576" y="5670335"/>
              <a:ext cx="61169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2)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같이 비교해 볼 만한 변수들</a:t>
              </a:r>
              <a:endPara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en-US" altLang="ko-KR" sz="2000" b="0" i="0" dirty="0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Age</a:t>
              </a:r>
              <a:r>
                <a:rPr lang="ko-KR" altLang="en-US" sz="2000" b="0" i="0" dirty="0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</a:t>
              </a:r>
              <a:r>
                <a:rPr lang="en-US" altLang="ko-KR" sz="2000" b="0" i="0" dirty="0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Family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특히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en-US" altLang="ko-KR" sz="1600" b="0" i="0" dirty="0" err="1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Sib</a:t>
              </a:r>
              <a:r>
                <a:rPr lang="en-US" altLang="ko-KR" sz="16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en-US" altLang="ko-KR" sz="1050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Age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 </a:t>
              </a:r>
              <a:r>
                <a:rPr lang="en-US" altLang="ko-KR" sz="20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Pclass</a:t>
              </a:r>
              <a:endParaRPr lang="en-US" altLang="ko-KR" sz="2000" b="0" i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0986D88-E0D4-4FB3-B350-22A508FE04BF}"/>
                </a:ext>
              </a:extLst>
            </p:cNvPr>
            <p:cNvGrpSpPr/>
            <p:nvPr/>
          </p:nvGrpSpPr>
          <p:grpSpPr>
            <a:xfrm>
              <a:off x="4392926" y="3163563"/>
              <a:ext cx="609812" cy="1868216"/>
              <a:chOff x="4392926" y="3163563"/>
              <a:chExt cx="609812" cy="1868216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ED9E7A5-CD9E-455E-A4CC-D592A3160BB3}"/>
                  </a:ext>
                </a:extLst>
              </p:cNvPr>
              <p:cNvSpPr/>
              <p:nvPr/>
            </p:nvSpPr>
            <p:spPr>
              <a:xfrm>
                <a:off x="4403383" y="3163563"/>
                <a:ext cx="599355" cy="234372"/>
              </a:xfrm>
              <a:prstGeom prst="rect">
                <a:avLst/>
              </a:prstGeom>
              <a:noFill/>
              <a:ln w="38100">
                <a:solidFill>
                  <a:srgbClr val="FFA0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EA7AB0-B84D-4170-A35F-03D6577C1FB8}"/>
                  </a:ext>
                </a:extLst>
              </p:cNvPr>
              <p:cNvSpPr/>
              <p:nvPr/>
            </p:nvSpPr>
            <p:spPr>
              <a:xfrm>
                <a:off x="4392926" y="4797407"/>
                <a:ext cx="599355" cy="234372"/>
              </a:xfrm>
              <a:prstGeom prst="rect">
                <a:avLst/>
              </a:prstGeom>
              <a:noFill/>
              <a:ln w="38100">
                <a:solidFill>
                  <a:srgbClr val="FFA0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3916022-782C-4218-86D3-7B8024EAEE69}"/>
                  </a:ext>
                </a:extLst>
              </p:cNvPr>
              <p:cNvSpPr/>
              <p:nvPr/>
            </p:nvSpPr>
            <p:spPr>
              <a:xfrm>
                <a:off x="4403382" y="3894384"/>
                <a:ext cx="599355" cy="234372"/>
              </a:xfrm>
              <a:prstGeom prst="rect">
                <a:avLst/>
              </a:prstGeom>
              <a:noFill/>
              <a:ln w="38100">
                <a:solidFill>
                  <a:srgbClr val="FFA0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6425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3419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상관관계 파악하기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49BD15-789D-425A-8D79-1500A1F9358F}"/>
              </a:ext>
            </a:extLst>
          </p:cNvPr>
          <p:cNvSpPr/>
          <p:nvPr/>
        </p:nvSpPr>
        <p:spPr>
          <a:xfrm>
            <a:off x="5513033" y="1724412"/>
            <a:ext cx="257453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95949D-D7E1-48AD-AFD1-8F14D9A7A324}"/>
              </a:ext>
            </a:extLst>
          </p:cNvPr>
          <p:cNvSpPr/>
          <p:nvPr/>
        </p:nvSpPr>
        <p:spPr>
          <a:xfrm>
            <a:off x="8619871" y="1724412"/>
            <a:ext cx="719438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B111D-E6CB-4733-8E6D-F1685E2BDA0A}"/>
              </a:ext>
            </a:extLst>
          </p:cNvPr>
          <p:cNvSpPr txBox="1"/>
          <p:nvPr/>
        </p:nvSpPr>
        <p:spPr>
          <a:xfrm>
            <a:off x="922116" y="1612382"/>
            <a:ext cx="489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FFFF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Age</a:t>
            </a:r>
            <a:r>
              <a:rPr lang="ko-KR" altLang="en-US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</a:t>
            </a:r>
            <a:r>
              <a:rPr lang="en-US" altLang="ko-KR" b="1" i="0" dirty="0">
                <a:solidFill>
                  <a:srgbClr val="FFFF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i="0" dirty="0" err="1">
                <a:solidFill>
                  <a:srgbClr val="FFFF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SibSp</a:t>
            </a:r>
            <a:r>
              <a:rPr lang="en-US" altLang="ko-KR" b="1" dirty="0">
                <a:solidFill>
                  <a:srgbClr val="C8D2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Age</a:t>
            </a:r>
            <a:r>
              <a:rPr lang="ko-KR" altLang="en-US" b="1" dirty="0">
                <a:solidFill>
                  <a:srgbClr val="C8D2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b="1" dirty="0" err="1">
                <a:solidFill>
                  <a:srgbClr val="C8D2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Pclass</a:t>
            </a:r>
            <a:endParaRPr lang="ko-KR" altLang="en-US" b="1" dirty="0">
              <a:solidFill>
                <a:srgbClr val="C8D2D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80BFD-98B2-4D7E-8828-AA14C784D72D}"/>
              </a:ext>
            </a:extLst>
          </p:cNvPr>
          <p:cNvSpPr txBox="1"/>
          <p:nvPr/>
        </p:nvSpPr>
        <p:spPr>
          <a:xfrm>
            <a:off x="913124" y="1962334"/>
            <a:ext cx="72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1)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Violinplot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으로 형제관계별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Age_g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데이터를 생존여부에 따라 살펴본 결과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B7FFD0-6C4F-42F9-B736-5775B3197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46" y="2342324"/>
            <a:ext cx="5221670" cy="436802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B43952-6822-48CC-B6FF-7D2D0DDE96DA}"/>
              </a:ext>
            </a:extLst>
          </p:cNvPr>
          <p:cNvGrpSpPr/>
          <p:nvPr/>
        </p:nvGrpSpPr>
        <p:grpSpPr>
          <a:xfrm>
            <a:off x="6301948" y="3193697"/>
            <a:ext cx="7420327" cy="1190299"/>
            <a:chOff x="6301948" y="3193697"/>
            <a:chExt cx="7420327" cy="11902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18ECB6-0186-41D5-B7FA-8D00931992D9}"/>
                </a:ext>
              </a:extLst>
            </p:cNvPr>
            <p:cNvSpPr txBox="1"/>
            <p:nvPr/>
          </p:nvSpPr>
          <p:spPr>
            <a:xfrm>
              <a:off x="6301948" y="3193697"/>
              <a:ext cx="722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특히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형제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자매가 없거나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1,2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명인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0~30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대의 경우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생존율이 사망률보다 높다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  <a:endPara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36415F-6760-4FD9-B2AD-3504B44D64CA}"/>
                </a:ext>
              </a:extLst>
            </p:cNvPr>
            <p:cNvSpPr txBox="1"/>
            <p:nvPr/>
          </p:nvSpPr>
          <p:spPr>
            <a:xfrm>
              <a:off x="6493449" y="3860776"/>
              <a:ext cx="72288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왜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다른 형제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자매가 살 수 있도록 도움을 줬기 때문에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,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     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혹은 젊은 나이로 인해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생존력이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더욱 높았기 때문이지 않을까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B4ADB98-C023-4470-A8E8-69822CE42645}"/>
              </a:ext>
            </a:extLst>
          </p:cNvPr>
          <p:cNvSpPr txBox="1"/>
          <p:nvPr/>
        </p:nvSpPr>
        <p:spPr>
          <a:xfrm>
            <a:off x="6309632" y="2417772"/>
            <a:ext cx="722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전체적으로 같이 탄 형제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자매가 적을수록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생존율이 높다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96516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3419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상관관계 파악하기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49BD15-789D-425A-8D79-1500A1F9358F}"/>
              </a:ext>
            </a:extLst>
          </p:cNvPr>
          <p:cNvSpPr/>
          <p:nvPr/>
        </p:nvSpPr>
        <p:spPr>
          <a:xfrm>
            <a:off x="5513033" y="1724412"/>
            <a:ext cx="257453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79395-E703-48E6-BC63-CBB9C5480786}"/>
              </a:ext>
            </a:extLst>
          </p:cNvPr>
          <p:cNvSpPr txBox="1"/>
          <p:nvPr/>
        </p:nvSpPr>
        <p:spPr>
          <a:xfrm>
            <a:off x="922116" y="1612382"/>
            <a:ext cx="489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C8D2D8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Age</a:t>
            </a:r>
            <a:r>
              <a:rPr lang="ko-KR" altLang="en-US" b="1" dirty="0">
                <a:solidFill>
                  <a:srgbClr val="C8D2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</a:t>
            </a:r>
            <a:r>
              <a:rPr lang="en-US" altLang="ko-KR" b="1" i="0" dirty="0">
                <a:solidFill>
                  <a:srgbClr val="C8D2D8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i="0" dirty="0" err="1">
                <a:solidFill>
                  <a:srgbClr val="C8D2D8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SibSp</a:t>
            </a:r>
            <a:r>
              <a:rPr lang="en-US" altLang="ko-KR" b="1" dirty="0">
                <a:solidFill>
                  <a:srgbClr val="C8D2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Age</a:t>
            </a:r>
            <a:r>
              <a:rPr lang="ko-KR" altLang="en-US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b="1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Pclass</a:t>
            </a:r>
            <a:endParaRPr lang="ko-KR" altLang="en-US" b="1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69BAF-959A-4EA6-997B-E8FBF872B9D3}"/>
              </a:ext>
            </a:extLst>
          </p:cNvPr>
          <p:cNvSpPr txBox="1"/>
          <p:nvPr/>
        </p:nvSpPr>
        <p:spPr>
          <a:xfrm>
            <a:off x="913124" y="1962334"/>
            <a:ext cx="72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1)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Violinplot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Pclass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Age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데이터를 생존여부에 따라 살펴본 결과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5026D3-140C-424E-9CA7-9E6F2CDD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84" y="2355354"/>
            <a:ext cx="5033416" cy="4217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9B2D0A-E491-4E5F-A6A4-CFA9DD4B80E1}"/>
              </a:ext>
            </a:extLst>
          </p:cNvPr>
          <p:cNvSpPr txBox="1"/>
          <p:nvPr/>
        </p:nvSpPr>
        <p:spPr>
          <a:xfrm>
            <a:off x="6309632" y="2417772"/>
            <a:ext cx="722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등급에서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 이하의 나이에서는 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생존율이 사망률보다 높다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000" b="0" i="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2156041-8461-4CBC-B72A-5687E497FEFD}"/>
              </a:ext>
            </a:extLst>
          </p:cNvPr>
          <p:cNvCxnSpPr>
            <a:cxnSpLocks/>
          </p:cNvCxnSpPr>
          <p:nvPr/>
        </p:nvCxnSpPr>
        <p:spPr>
          <a:xfrm>
            <a:off x="1252497" y="5240511"/>
            <a:ext cx="484350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3DA4B4-C185-4820-AE52-6B87A943FF82}"/>
              </a:ext>
            </a:extLst>
          </p:cNvPr>
          <p:cNvSpPr/>
          <p:nvPr/>
        </p:nvSpPr>
        <p:spPr>
          <a:xfrm>
            <a:off x="2852691" y="4783523"/>
            <a:ext cx="1484685" cy="3073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DBC807-17C1-491E-8C7F-DDDC7E70E413}"/>
              </a:ext>
            </a:extLst>
          </p:cNvPr>
          <p:cNvGrpSpPr/>
          <p:nvPr/>
        </p:nvGrpSpPr>
        <p:grpSpPr>
          <a:xfrm>
            <a:off x="6507892" y="4126422"/>
            <a:ext cx="5010473" cy="2470093"/>
            <a:chOff x="6507892" y="4095686"/>
            <a:chExt cx="5010473" cy="247009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0356713-6D84-4B44-A25C-DAE744A4F09B}"/>
                </a:ext>
              </a:extLst>
            </p:cNvPr>
            <p:cNvGrpSpPr/>
            <p:nvPr/>
          </p:nvGrpSpPr>
          <p:grpSpPr>
            <a:xfrm>
              <a:off x="6507892" y="4095686"/>
              <a:ext cx="4271272" cy="2470093"/>
              <a:chOff x="6501478" y="3321064"/>
              <a:chExt cx="4271272" cy="247009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408445B-E65A-405B-8E14-8C45C87C24A3}"/>
                  </a:ext>
                </a:extLst>
              </p:cNvPr>
              <p:cNvSpPr/>
              <p:nvPr/>
            </p:nvSpPr>
            <p:spPr>
              <a:xfrm>
                <a:off x="6501478" y="3321064"/>
                <a:ext cx="4271272" cy="24700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88491B1-2364-40D1-A026-D75AD702F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6722" y="3764789"/>
                <a:ext cx="3656004" cy="195440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C91B0AA-2585-4247-8D39-8898FEF6A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90688" y="4198835"/>
                <a:ext cx="1200150" cy="100965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B609556-AAC2-4567-9FF9-09A37B114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6205" y="3707628"/>
                <a:ext cx="1114485" cy="51712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5034E8E-544C-497B-B498-86183EA98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8312" y="4224749"/>
                <a:ext cx="1314450" cy="9906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6F8D48B-4E6A-48BF-A881-39FD75AB9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07363" y="3764789"/>
                <a:ext cx="1159396" cy="429406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42BA6A4-F0D7-4B8E-A4D7-0B76A2B4E4B7}"/>
                </a:ext>
              </a:extLst>
            </p:cNvPr>
            <p:cNvGrpSpPr/>
            <p:nvPr/>
          </p:nvGrpSpPr>
          <p:grpSpPr>
            <a:xfrm>
              <a:off x="6507892" y="4205251"/>
              <a:ext cx="5010473" cy="2134211"/>
              <a:chOff x="6507892" y="4205251"/>
              <a:chExt cx="5010473" cy="213421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779855-3BCF-4454-9663-1CCE47322CFD}"/>
                  </a:ext>
                </a:extLst>
              </p:cNvPr>
              <p:cNvSpPr txBox="1"/>
              <p:nvPr/>
            </p:nvSpPr>
            <p:spPr>
              <a:xfrm>
                <a:off x="6507892" y="4205251"/>
                <a:ext cx="24614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Title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별  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Age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의 중간값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87551F-FBB9-4931-B182-E01E8C17E2FC}"/>
                  </a:ext>
                </a:extLst>
              </p:cNvPr>
              <p:cNvSpPr txBox="1"/>
              <p:nvPr/>
            </p:nvSpPr>
            <p:spPr>
              <a:xfrm>
                <a:off x="7862260" y="5943842"/>
                <a:ext cx="24614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Title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별 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결측치의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개수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D459FD-6C4A-4154-8D02-3C6A3FE1C065}"/>
                  </a:ext>
                </a:extLst>
              </p:cNvPr>
              <p:cNvSpPr txBox="1"/>
              <p:nvPr/>
            </p:nvSpPr>
            <p:spPr>
              <a:xfrm>
                <a:off x="9056953" y="4210793"/>
                <a:ext cx="24614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Title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별 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결측치의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생존율</a:t>
                </a: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21240C6-16BE-49B0-98CB-C388D555E6CE}"/>
                  </a:ext>
                </a:extLst>
              </p:cNvPr>
              <p:cNvGrpSpPr/>
              <p:nvPr/>
            </p:nvGrpSpPr>
            <p:grpSpPr>
              <a:xfrm>
                <a:off x="6906097" y="5056062"/>
                <a:ext cx="3495600" cy="1283400"/>
                <a:chOff x="6907892" y="5163541"/>
                <a:chExt cx="3495600" cy="1283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39" name="잉크 38">
                      <a:extLst>
                        <a:ext uri="{FF2B5EF4-FFF2-40B4-BE49-F238E27FC236}">
                          <a16:creationId xmlns:a16="http://schemas.microsoft.com/office/drawing/2014/main" id="{2170BDBA-4F6B-4E9F-9127-633060635D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99692" y="5209261"/>
                    <a:ext cx="721440" cy="31320"/>
                  </p14:xfrm>
                </p:contentPart>
              </mc:Choice>
              <mc:Fallback xmlns="">
                <p:pic>
                  <p:nvPicPr>
                    <p:cNvPr id="39" name="잉크 38">
                      <a:extLst>
                        <a:ext uri="{FF2B5EF4-FFF2-40B4-BE49-F238E27FC236}">
                          <a16:creationId xmlns:a16="http://schemas.microsoft.com/office/drawing/2014/main" id="{2170BDBA-4F6B-4E9F-9127-633060635D43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981692" y="5173621"/>
                      <a:ext cx="75708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40" name="잉크 39">
                      <a:extLst>
                        <a:ext uri="{FF2B5EF4-FFF2-40B4-BE49-F238E27FC236}">
                          <a16:creationId xmlns:a16="http://schemas.microsoft.com/office/drawing/2014/main" id="{AC086A43-212E-4CE0-931A-72289216D0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07892" y="6439021"/>
                    <a:ext cx="291240" cy="7920"/>
                  </p14:xfrm>
                </p:contentPart>
              </mc:Choice>
              <mc:Fallback xmlns="">
                <p:pic>
                  <p:nvPicPr>
                    <p:cNvPr id="40" name="잉크 39">
                      <a:extLst>
                        <a:ext uri="{FF2B5EF4-FFF2-40B4-BE49-F238E27FC236}">
                          <a16:creationId xmlns:a16="http://schemas.microsoft.com/office/drawing/2014/main" id="{AC086A43-212E-4CE0-931A-72289216D0A2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6889892" y="6403381"/>
                      <a:ext cx="326880" cy="7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1" name="잉크 40">
                      <a:extLst>
                        <a:ext uri="{FF2B5EF4-FFF2-40B4-BE49-F238E27FC236}">
                          <a16:creationId xmlns:a16="http://schemas.microsoft.com/office/drawing/2014/main" id="{67E770FF-7E92-460F-A10C-CBF645D97F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4372" y="5163541"/>
                    <a:ext cx="614160" cy="31320"/>
                  </p14:xfrm>
                </p:contentPart>
              </mc:Choice>
              <mc:Fallback xmlns="">
                <p:pic>
                  <p:nvPicPr>
                    <p:cNvPr id="41" name="잉크 40">
                      <a:extLst>
                        <a:ext uri="{FF2B5EF4-FFF2-40B4-BE49-F238E27FC236}">
                          <a16:creationId xmlns:a16="http://schemas.microsoft.com/office/drawing/2014/main" id="{67E770FF-7E92-460F-A10C-CBF645D97F36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426372" y="5127901"/>
                      <a:ext cx="64980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42" name="잉크 41">
                      <a:extLst>
                        <a:ext uri="{FF2B5EF4-FFF2-40B4-BE49-F238E27FC236}">
                          <a16:creationId xmlns:a16="http://schemas.microsoft.com/office/drawing/2014/main" id="{706D2D2C-CA0F-4C69-BFDF-F5166D89A0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66212" y="5217181"/>
                    <a:ext cx="737280" cy="24120"/>
                  </p14:xfrm>
                </p:contentPart>
              </mc:Choice>
              <mc:Fallback xmlns="">
                <p:pic>
                  <p:nvPicPr>
                    <p:cNvPr id="42" name="잉크 41">
                      <a:extLst>
                        <a:ext uri="{FF2B5EF4-FFF2-40B4-BE49-F238E27FC236}">
                          <a16:creationId xmlns:a16="http://schemas.microsoft.com/office/drawing/2014/main" id="{706D2D2C-CA0F-4C69-BFDF-F5166D89A05D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648212" y="5181541"/>
                      <a:ext cx="772920" cy="95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453259-4905-4595-9190-772F821711B0}"/>
              </a:ext>
            </a:extLst>
          </p:cNvPr>
          <p:cNvGrpSpPr/>
          <p:nvPr/>
        </p:nvGrpSpPr>
        <p:grpSpPr>
          <a:xfrm>
            <a:off x="6301948" y="3193697"/>
            <a:ext cx="7420327" cy="890623"/>
            <a:chOff x="6301948" y="3193697"/>
            <a:chExt cx="7420327" cy="8906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EECDF-26A7-4825-93E3-45C883F15E93}"/>
                </a:ext>
              </a:extLst>
            </p:cNvPr>
            <p:cNvSpPr txBox="1"/>
            <p:nvPr/>
          </p:nvSpPr>
          <p:spPr>
            <a:xfrm>
              <a:off x="6301948" y="3193697"/>
              <a:ext cx="72288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- 2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등급의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대에서 사망률이 급격히 높아진다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  <a:endPara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38136B-8E67-4DC6-A38C-B8114B687AB5}"/>
                </a:ext>
              </a:extLst>
            </p:cNvPr>
            <p:cNvSpPr txBox="1"/>
            <p:nvPr/>
          </p:nvSpPr>
          <p:spPr>
            <a:xfrm>
              <a:off x="6493449" y="3561100"/>
              <a:ext cx="72288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왜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) Age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의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결측치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중 가장 많은 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Title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인 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'</a:t>
              </a:r>
              <a:r>
                <a:rPr lang="en-US" altLang="ko-KR" sz="1400" dirty="0" err="1">
                  <a:solidFill>
                    <a:schemeClr val="bg1"/>
                  </a:solidFill>
                  <a:latin typeface="+mn-ea"/>
                </a:rPr>
                <a:t>Mr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'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의 평균 나이가 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30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이었으며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, 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    그들은 사망률이 높았기 때문이지 않을까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01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524FF-3A95-46B5-99FD-13FDE2770343}"/>
              </a:ext>
            </a:extLst>
          </p:cNvPr>
          <p:cNvSpPr txBox="1"/>
          <p:nvPr/>
        </p:nvSpPr>
        <p:spPr>
          <a:xfrm>
            <a:off x="884463" y="734785"/>
            <a:ext cx="3419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460C2-C7AF-418A-9F6A-8D085E093AAF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상관관계 파악하기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49BD15-789D-425A-8D79-1500A1F9358F}"/>
              </a:ext>
            </a:extLst>
          </p:cNvPr>
          <p:cNvSpPr/>
          <p:nvPr/>
        </p:nvSpPr>
        <p:spPr>
          <a:xfrm>
            <a:off x="5513033" y="1724412"/>
            <a:ext cx="257453" cy="4948847"/>
          </a:xfrm>
          <a:prstGeom prst="rect">
            <a:avLst/>
          </a:prstGeom>
          <a:noFill/>
          <a:ln w="38100">
            <a:solidFill>
              <a:srgbClr val="1E2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79395-E703-48E6-BC63-CBB9C5480786}"/>
              </a:ext>
            </a:extLst>
          </p:cNvPr>
          <p:cNvSpPr txBox="1"/>
          <p:nvPr/>
        </p:nvSpPr>
        <p:spPr>
          <a:xfrm>
            <a:off x="922116" y="1612382"/>
            <a:ext cx="489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C8D2D8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Age</a:t>
            </a:r>
            <a:r>
              <a:rPr lang="ko-KR" altLang="en-US" b="1" dirty="0">
                <a:solidFill>
                  <a:srgbClr val="C8D2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</a:t>
            </a:r>
            <a:r>
              <a:rPr lang="en-US" altLang="ko-KR" b="1" i="0" dirty="0">
                <a:solidFill>
                  <a:srgbClr val="C8D2D8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i="0" dirty="0" err="1">
                <a:solidFill>
                  <a:srgbClr val="C8D2D8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SibSp</a:t>
            </a:r>
            <a:r>
              <a:rPr lang="en-US" altLang="ko-KR" b="1" dirty="0">
                <a:solidFill>
                  <a:srgbClr val="C8D2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Age</a:t>
            </a:r>
            <a:r>
              <a:rPr lang="ko-KR" altLang="en-US" b="1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b="1" dirty="0" err="1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Pclass</a:t>
            </a:r>
            <a:endParaRPr lang="ko-KR" altLang="en-US" b="1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69BAF-959A-4EA6-997B-E8FBF872B9D3}"/>
              </a:ext>
            </a:extLst>
          </p:cNvPr>
          <p:cNvSpPr txBox="1"/>
          <p:nvPr/>
        </p:nvSpPr>
        <p:spPr>
          <a:xfrm>
            <a:off x="913124" y="1962334"/>
            <a:ext cx="72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2)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Countplot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으로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Pclass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별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Age_g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데이터를 살펴본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결과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2A56CB-7DB1-469B-9318-E2C539AD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9" y="2352493"/>
            <a:ext cx="5135238" cy="428841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3BC8054-B1D5-47BB-BCE3-30E321DBF3B1}"/>
              </a:ext>
            </a:extLst>
          </p:cNvPr>
          <p:cNvGrpSpPr/>
          <p:nvPr/>
        </p:nvGrpSpPr>
        <p:grpSpPr>
          <a:xfrm>
            <a:off x="6263527" y="3217741"/>
            <a:ext cx="7458748" cy="943128"/>
            <a:chOff x="6263527" y="2925749"/>
            <a:chExt cx="7458748" cy="94312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4A8C1B-6222-4A42-BE84-3A54C1C586A0}"/>
                </a:ext>
              </a:extLst>
            </p:cNvPr>
            <p:cNvSpPr txBox="1"/>
            <p:nvPr/>
          </p:nvSpPr>
          <p:spPr>
            <a:xfrm>
              <a:off x="6263527" y="2925749"/>
              <a:ext cx="722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등급의 비율이 가장 많음에도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0~20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대의 생존율은 높다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  <a:endParaRPr lang="en-US" altLang="ko-KR" sz="2000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1906BA-049F-463F-AF19-81441760A76A}"/>
                </a:ext>
              </a:extLst>
            </p:cNvPr>
            <p:cNvSpPr txBox="1"/>
            <p:nvPr/>
          </p:nvSpPr>
          <p:spPr>
            <a:xfrm>
              <a:off x="6493449" y="3561100"/>
              <a:ext cx="7228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왜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등급에 관계없이 많은 사람들이 이들을 </a:t>
              </a:r>
              <a:r>
                <a:rPr lang="ko-KR" altLang="en-US" sz="1400" dirty="0" err="1">
                  <a:solidFill>
                    <a:schemeClr val="bg1"/>
                  </a:solidFill>
                  <a:latin typeface="+mn-ea"/>
                </a:rPr>
                <a:t>살리려했기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 때문이지 않을까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BE39514-98B6-4ECE-9752-3F78E4348D13}"/>
              </a:ext>
            </a:extLst>
          </p:cNvPr>
          <p:cNvGrpSpPr/>
          <p:nvPr/>
        </p:nvGrpSpPr>
        <p:grpSpPr>
          <a:xfrm>
            <a:off x="6544802" y="4185141"/>
            <a:ext cx="5290062" cy="2470093"/>
            <a:chOff x="6470397" y="3753528"/>
            <a:chExt cx="5290062" cy="247009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CF4B22-AC1F-48AC-AAE0-E038153D9FD9}"/>
                </a:ext>
              </a:extLst>
            </p:cNvPr>
            <p:cNvSpPr/>
            <p:nvPr/>
          </p:nvSpPr>
          <p:spPr>
            <a:xfrm>
              <a:off x="6470397" y="3753528"/>
              <a:ext cx="4646122" cy="2470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6B8F89D-CAD3-46EB-AD3D-797466F2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0175" y="4118946"/>
              <a:ext cx="2066926" cy="202406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5FC894-99CB-4975-A435-F2BDD0C3B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1976" y="4129372"/>
              <a:ext cx="2133345" cy="20240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8A089-A90F-48D0-8F7D-8BE480079366}"/>
                </a:ext>
              </a:extLst>
            </p:cNvPr>
            <p:cNvSpPr txBox="1"/>
            <p:nvPr/>
          </p:nvSpPr>
          <p:spPr>
            <a:xfrm>
              <a:off x="9299047" y="3850270"/>
              <a:ext cx="2461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Pclass</a:t>
              </a:r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별  생존율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2097CA-433C-4F0C-8FE4-A2AF75CEA904}"/>
                </a:ext>
              </a:extLst>
            </p:cNvPr>
            <p:cNvSpPr txBox="1"/>
            <p:nvPr/>
          </p:nvSpPr>
          <p:spPr>
            <a:xfrm>
              <a:off x="7092448" y="3831691"/>
              <a:ext cx="2461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Age</a:t>
              </a:r>
              <a:r>
                <a:rPr lang="ko-KR" altLang="en-US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별 생존여부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B995CAD-C490-49F1-AC02-59D0B08BCF9E}"/>
              </a:ext>
            </a:extLst>
          </p:cNvPr>
          <p:cNvGrpSpPr/>
          <p:nvPr/>
        </p:nvGrpSpPr>
        <p:grpSpPr>
          <a:xfrm>
            <a:off x="6254081" y="2301024"/>
            <a:ext cx="7458748" cy="943128"/>
            <a:chOff x="6263527" y="2925749"/>
            <a:chExt cx="7458748" cy="94312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B79C6F9-C23C-44E4-B80D-06B544D82445}"/>
                </a:ext>
              </a:extLst>
            </p:cNvPr>
            <p:cNvSpPr txBox="1"/>
            <p:nvPr/>
          </p:nvSpPr>
          <p:spPr>
            <a:xfrm>
              <a:off x="6263527" y="2925749"/>
              <a:ext cx="722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- 50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 이상인 경우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다른 등급에 비해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등급이 차지하는 비율이 높다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E9E1FC-54FD-4F06-B586-28043871E94C}"/>
                </a:ext>
              </a:extLst>
            </p:cNvPr>
            <p:cNvSpPr txBox="1"/>
            <p:nvPr/>
          </p:nvSpPr>
          <p:spPr>
            <a:xfrm>
              <a:off x="6493449" y="3561100"/>
              <a:ext cx="7228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왜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) </a:t>
              </a: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나이가 듦에 따라 경제적 여유가 생겼기 때문이 아닐까</a:t>
              </a:r>
              <a:r>
                <a:rPr lang="en-US" altLang="ko-KR" sz="14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DB64F81-7B53-4E29-8807-E278BC82346D}"/>
              </a:ext>
            </a:extLst>
          </p:cNvPr>
          <p:cNvCxnSpPr>
            <a:cxnSpLocks/>
          </p:cNvCxnSpPr>
          <p:nvPr/>
        </p:nvCxnSpPr>
        <p:spPr>
          <a:xfrm>
            <a:off x="2896881" y="2913323"/>
            <a:ext cx="0" cy="370453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645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EDA</a:t>
            </a:r>
            <a:endParaRPr lang="ko-KR" altLang="en-US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EDA</a:t>
            </a:r>
            <a:r>
              <a:rPr lang="ko-KR" altLang="en-US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의 이해</a:t>
            </a:r>
            <a:endParaRPr kumimoji="0" lang="ko-KR" altLang="en-US" sz="3500" b="0" i="0" u="none" strike="noStrike" kern="1200" cap="none" spc="0" normalizeH="0" baseline="0" dirty="0">
              <a:solidFill>
                <a:srgbClr val="FFA01C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31"/>
          <p:cNvSpPr txBox="1"/>
          <p:nvPr/>
        </p:nvSpPr>
        <p:spPr>
          <a:xfrm>
            <a:off x="3418559" y="3124759"/>
            <a:ext cx="2639208" cy="1555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[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문제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]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□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x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□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행렬 → □ 개의 행과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□ 개의 열로 이루어진 행렬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①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a1,2 =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②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a3,2 =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③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272727"/>
                </a:solidFill>
                <a:latin typeface="나눔스퀘어 ExtraBold"/>
                <a:ea typeface="나눔스퀘어 ExtraBold"/>
              </a:rPr>
              <a:t>a2,2 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706A8C-A37D-4F7E-A66F-C73B9CD94F44}"/>
              </a:ext>
            </a:extLst>
          </p:cNvPr>
          <p:cNvSpPr txBox="1"/>
          <p:nvPr/>
        </p:nvSpPr>
        <p:spPr>
          <a:xfrm>
            <a:off x="2794464" y="4290958"/>
            <a:ext cx="4844705" cy="333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E62B08C-7B00-413E-9C0A-26FC05E826E6}"/>
                  </a:ext>
                </a:extLst>
              </p14:cNvPr>
              <p14:cNvContentPartPr/>
              <p14:nvPr/>
            </p14:nvContentPartPr>
            <p14:xfrm>
              <a:off x="1865313" y="5571632"/>
              <a:ext cx="490809" cy="229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E62B08C-7B00-413E-9C0A-26FC05E826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338" y="5502932"/>
                <a:ext cx="598398" cy="1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F74B96F7-50E5-4017-A1D1-FC9F7E4E6A5A}"/>
                  </a:ext>
                </a:extLst>
              </p14:cNvPr>
              <p14:cNvContentPartPr/>
              <p14:nvPr/>
            </p14:nvContentPartPr>
            <p14:xfrm>
              <a:off x="1878391" y="4476134"/>
              <a:ext cx="464651" cy="8949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F74B96F7-50E5-4017-A1D1-FC9F7E4E6A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4404" y="4368746"/>
                <a:ext cx="572266" cy="223367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5608F40-ED59-4763-944F-8BF1DB5D841F}"/>
              </a:ext>
            </a:extLst>
          </p:cNvPr>
          <p:cNvSpPr txBox="1"/>
          <p:nvPr/>
        </p:nvSpPr>
        <p:spPr>
          <a:xfrm>
            <a:off x="1021051" y="1948811"/>
            <a:ext cx="42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정의</a:t>
            </a:r>
            <a:endParaRPr kumimoji="0" lang="ko-KR" altLang="en-US" sz="18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164D3-2501-40F9-94BD-C06618067FEA}"/>
              </a:ext>
            </a:extLst>
          </p:cNvPr>
          <p:cNvSpPr txBox="1"/>
          <p:nvPr/>
        </p:nvSpPr>
        <p:spPr>
          <a:xfrm>
            <a:off x="1136461" y="2411999"/>
            <a:ext cx="9525621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수집한 데이터가 들어왔을 때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이를 다양한 각도에서 관찰하고 이해하는 과정</a:t>
            </a:r>
            <a:endParaRPr lang="en-US" altLang="ko-KR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데이터를 분석하기 전에 그래프나 통계적인 방법으로 자료를 직관적으로 바라보는 과정</a:t>
            </a:r>
            <a:endParaRPr lang="en-US" altLang="ko-KR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en-US" altLang="ko-KR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en-US" altLang="ko-KR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데이터가 표현하는 현상을 더 잘 이해하고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데이터에 대한 잠재적인 문제를 발견할 수 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기존의 가설을 수정하거나 새로운 가설을 세울 수 있다</a:t>
            </a:r>
            <a:endParaRPr lang="en-US" altLang="ko-KR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20FBE-BBA5-449A-AAD2-F1FD1C7D15DC}"/>
              </a:ext>
            </a:extLst>
          </p:cNvPr>
          <p:cNvSpPr txBox="1"/>
          <p:nvPr/>
        </p:nvSpPr>
        <p:spPr>
          <a:xfrm>
            <a:off x="1021051" y="3598029"/>
            <a:ext cx="42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필요한 이유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C00784-6AA2-4B84-87D5-13F9098C2038}"/>
              </a:ext>
            </a:extLst>
          </p:cNvPr>
          <p:cNvSpPr txBox="1"/>
          <p:nvPr/>
        </p:nvSpPr>
        <p:spPr>
          <a:xfrm>
            <a:off x="1878391" y="5164890"/>
            <a:ext cx="82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FFA01C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본격적인 분석에 들어가기에 앞서 데이터의 특성을 확인하고 분석 방향을 결정한다</a:t>
            </a:r>
            <a:endParaRPr lang="ko-KR" altLang="en-US" dirty="0">
              <a:solidFill>
                <a:srgbClr val="FFA01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B3BD1A2-AE9E-451A-B11B-8BFC190ACD78}"/>
              </a:ext>
            </a:extLst>
          </p:cNvPr>
          <p:cNvSpPr/>
          <p:nvPr/>
        </p:nvSpPr>
        <p:spPr>
          <a:xfrm>
            <a:off x="1581347" y="5267717"/>
            <a:ext cx="283966" cy="162929"/>
          </a:xfrm>
          <a:prstGeom prst="rightArrow">
            <a:avLst/>
          </a:prstGeom>
          <a:solidFill>
            <a:srgbClr val="FF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3643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54ACD-BF81-41B4-923A-5E86E975DB0F}"/>
              </a:ext>
            </a:extLst>
          </p:cNvPr>
          <p:cNvSpPr txBox="1"/>
          <p:nvPr/>
        </p:nvSpPr>
        <p:spPr>
          <a:xfrm>
            <a:off x="1056317" y="1724412"/>
            <a:ext cx="6181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2-1-1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데크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(Cabin),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등급별 객실 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: </a:t>
            </a:r>
            <a:r>
              <a:rPr lang="ko-KR" altLang="en-US" dirty="0" err="1">
                <a:solidFill>
                  <a:srgbClr val="FFFF00"/>
                </a:solidFill>
                <a:latin typeface="나눔스퀘어 Bold"/>
                <a:ea typeface="나눔스퀘어 Bold"/>
              </a:rPr>
              <a:t>데크</a:t>
            </a:r>
            <a:r>
              <a:rPr lang="ko-KR" altLang="en-US" dirty="0">
                <a:solidFill>
                  <a:srgbClr val="FFFF00"/>
                </a:solidFill>
                <a:latin typeface="나눔스퀘어 Bold"/>
                <a:ea typeface="나눔스퀘어 Bold"/>
              </a:rPr>
              <a:t> 별 인원 </a:t>
            </a:r>
            <a:endParaRPr lang="en-US" altLang="ko-KR" dirty="0">
              <a:solidFill>
                <a:srgbClr val="FFFF00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737D5A-A1B0-47E9-91A2-F3AF115BB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7" t="30276" r="38537" b="22364"/>
          <a:stretch/>
        </p:blipFill>
        <p:spPr>
          <a:xfrm>
            <a:off x="1056318" y="2274719"/>
            <a:ext cx="7946331" cy="4218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A9D1D6-BBF8-49BC-87C8-1A8021367811}"/>
              </a:ext>
            </a:extLst>
          </p:cNvPr>
          <p:cNvSpPr txBox="1"/>
          <p:nvPr/>
        </p:nvSpPr>
        <p:spPr>
          <a:xfrm>
            <a:off x="7912148" y="1219399"/>
            <a:ext cx="4040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sns.countplot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x,data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카테고리 내의 항목의 개수를 세어 나타낸다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454368-1009-4458-BCEC-CF01FB344C32}"/>
              </a:ext>
            </a:extLst>
          </p:cNvPr>
          <p:cNvSpPr txBox="1"/>
          <p:nvPr/>
        </p:nvSpPr>
        <p:spPr>
          <a:xfrm>
            <a:off x="9130947" y="6123543"/>
            <a:ext cx="293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데크의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인원이 제일 많다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562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54ACD-BF81-41B4-923A-5E86E975DB0F}"/>
              </a:ext>
            </a:extLst>
          </p:cNvPr>
          <p:cNvSpPr txBox="1"/>
          <p:nvPr/>
        </p:nvSpPr>
        <p:spPr>
          <a:xfrm>
            <a:off x="1056317" y="1724412"/>
            <a:ext cx="5704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2-1-2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데크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(Cabin),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등급별 객실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: </a:t>
            </a:r>
            <a:r>
              <a:rPr lang="ko-KR" altLang="en-US" dirty="0" err="1">
                <a:solidFill>
                  <a:srgbClr val="FFFF00"/>
                </a:solidFill>
                <a:latin typeface="나눔스퀘어 Bold"/>
                <a:ea typeface="나눔스퀘어 Bold"/>
              </a:rPr>
              <a:t>데크별</a:t>
            </a:r>
            <a:r>
              <a:rPr lang="ko-KR" altLang="en-US" dirty="0">
                <a:solidFill>
                  <a:srgbClr val="FFFF00"/>
                </a:solidFill>
                <a:latin typeface="나눔스퀘어 Bold"/>
                <a:ea typeface="나눔스퀘어 Bold"/>
              </a:rPr>
              <a:t> 생존율 </a:t>
            </a:r>
            <a:endParaRPr lang="en-US" altLang="ko-KR" dirty="0">
              <a:solidFill>
                <a:srgbClr val="FFFF00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E9299-CB69-4E2E-8218-F50055FF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6" t="33543" r="29840" b="37399"/>
          <a:stretch/>
        </p:blipFill>
        <p:spPr>
          <a:xfrm>
            <a:off x="1028409" y="2951851"/>
            <a:ext cx="9543314" cy="26490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16A1E3-C04B-455B-A1FC-BAFC27DB55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78" t="51253" r="68218" b="17301"/>
          <a:stretch/>
        </p:blipFill>
        <p:spPr>
          <a:xfrm>
            <a:off x="8359577" y="2270815"/>
            <a:ext cx="2402355" cy="2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B0DB1-DEB6-4A1E-8381-8E817978A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3" t="24398" r="39654" b="22364"/>
          <a:stretch/>
        </p:blipFill>
        <p:spPr>
          <a:xfrm>
            <a:off x="1070041" y="2309829"/>
            <a:ext cx="6760723" cy="4250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91266-3471-4710-AC29-7D7B787A865C}"/>
              </a:ext>
            </a:extLst>
          </p:cNvPr>
          <p:cNvSpPr txBox="1"/>
          <p:nvPr/>
        </p:nvSpPr>
        <p:spPr>
          <a:xfrm>
            <a:off x="1056317" y="1724412"/>
            <a:ext cx="5704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2-1-2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데크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(Cabin),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등급별 객실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: </a:t>
            </a:r>
            <a:r>
              <a:rPr lang="ko-KR" altLang="en-US" dirty="0" err="1">
                <a:solidFill>
                  <a:srgbClr val="FFFF00"/>
                </a:solidFill>
                <a:latin typeface="나눔스퀘어 Bold"/>
                <a:ea typeface="나눔스퀘어 Bold"/>
              </a:rPr>
              <a:t>데크별</a:t>
            </a:r>
            <a:r>
              <a:rPr lang="ko-KR" altLang="en-US" dirty="0">
                <a:solidFill>
                  <a:srgbClr val="FFFF00"/>
                </a:solidFill>
                <a:latin typeface="나눔스퀘어 Bold"/>
                <a:ea typeface="나눔스퀘어 Bold"/>
              </a:rPr>
              <a:t> 생존율 </a:t>
            </a:r>
            <a:endParaRPr lang="en-US" altLang="ko-KR" dirty="0">
              <a:solidFill>
                <a:srgbClr val="FFFF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6ED3913A-472E-495D-A63A-60014D72DCDF}"/>
              </a:ext>
            </a:extLst>
          </p:cNvPr>
          <p:cNvSpPr/>
          <p:nvPr/>
        </p:nvSpPr>
        <p:spPr>
          <a:xfrm>
            <a:off x="8005858" y="3952654"/>
            <a:ext cx="449092" cy="544749"/>
          </a:xfrm>
          <a:prstGeom prst="chevron">
            <a:avLst/>
          </a:prstGeom>
          <a:solidFill>
            <a:srgbClr val="E8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EEED2-925C-4AC7-9132-417448CEE9E3}"/>
              </a:ext>
            </a:extLst>
          </p:cNvPr>
          <p:cNvSpPr txBox="1"/>
          <p:nvPr/>
        </p:nvSpPr>
        <p:spPr>
          <a:xfrm>
            <a:off x="8630044" y="3425825"/>
            <a:ext cx="354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데크가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없는 경우의 생존율이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훨씬 더 낮다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B,D,E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데크의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생존율이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비교적 높다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232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54ACD-BF81-41B4-923A-5E86E975DB0F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 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F10CB8-2C1A-4F16-9D6E-E1DBA5C19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3" t="28799" r="39335" b="35981"/>
          <a:stretch/>
        </p:blipFill>
        <p:spPr>
          <a:xfrm>
            <a:off x="699640" y="3047079"/>
            <a:ext cx="6187012" cy="2551855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A47E25A9-41CD-408C-960D-A69F4AFD5165}"/>
              </a:ext>
            </a:extLst>
          </p:cNvPr>
          <p:cNvSpPr/>
          <p:nvPr/>
        </p:nvSpPr>
        <p:spPr>
          <a:xfrm>
            <a:off x="7003224" y="4050631"/>
            <a:ext cx="449092" cy="544749"/>
          </a:xfrm>
          <a:prstGeom prst="chevron">
            <a:avLst/>
          </a:prstGeom>
          <a:solidFill>
            <a:srgbClr val="E8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B095689-2A5F-4DCA-B884-7169CDC45FB4}"/>
              </a:ext>
            </a:extLst>
          </p:cNvPr>
          <p:cNvGrpSpPr/>
          <p:nvPr/>
        </p:nvGrpSpPr>
        <p:grpSpPr>
          <a:xfrm>
            <a:off x="7568888" y="2703970"/>
            <a:ext cx="4291640" cy="3253366"/>
            <a:chOff x="7966953" y="3003305"/>
            <a:chExt cx="3604964" cy="240611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8C7AC9D-BDC2-4F68-A3F5-9808F9793681}"/>
                </a:ext>
              </a:extLst>
            </p:cNvPr>
            <p:cNvSpPr/>
            <p:nvPr/>
          </p:nvSpPr>
          <p:spPr>
            <a:xfrm>
              <a:off x="7966953" y="3003305"/>
              <a:ext cx="3604964" cy="239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998C21-050A-4C7E-8C84-8B59F925F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482" y="3003305"/>
              <a:ext cx="3572435" cy="2406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1D3F31-E63E-4DA8-A93A-3123445DC1E9}"/>
              </a:ext>
            </a:extLst>
          </p:cNvPr>
          <p:cNvSpPr txBox="1"/>
          <p:nvPr/>
        </p:nvSpPr>
        <p:spPr>
          <a:xfrm>
            <a:off x="3850180" y="5969576"/>
            <a:ext cx="814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등실은 여성의 비율이 비교적 높다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E49CA-9E54-43D0-9B25-9244EBF21AFF}"/>
              </a:ext>
            </a:extLst>
          </p:cNvPr>
          <p:cNvSpPr txBox="1"/>
          <p:nvPr/>
        </p:nvSpPr>
        <p:spPr>
          <a:xfrm>
            <a:off x="1056317" y="2334638"/>
            <a:ext cx="206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등급</a:t>
            </a:r>
            <a:r>
              <a:rPr lang="en-US" altLang="ko-KR" dirty="0">
                <a:solidFill>
                  <a:srgbClr val="FFFF00"/>
                </a:solidFill>
              </a:rPr>
              <a:t>-</a:t>
            </a:r>
            <a:r>
              <a:rPr lang="ko-KR" altLang="en-US" dirty="0">
                <a:solidFill>
                  <a:srgbClr val="FFFF00"/>
                </a:solidFill>
              </a:rPr>
              <a:t>성별</a:t>
            </a:r>
          </a:p>
        </p:txBody>
      </p:sp>
    </p:spTree>
    <p:extLst>
      <p:ext uri="{BB962C8B-B14F-4D97-AF65-F5344CB8AC3E}">
        <p14:creationId xmlns:p14="http://schemas.microsoft.com/office/powerpoint/2010/main" val="2485990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E98B8-D44F-403C-8693-9DDF5FBED20C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E6B49-EA4B-4C20-BE0A-3070CAF6A235}"/>
              </a:ext>
            </a:extLst>
          </p:cNvPr>
          <p:cNvSpPr txBox="1"/>
          <p:nvPr/>
        </p:nvSpPr>
        <p:spPr>
          <a:xfrm>
            <a:off x="1056317" y="2334638"/>
            <a:ext cx="206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등급</a:t>
            </a:r>
            <a:r>
              <a:rPr lang="en-US" altLang="ko-KR" dirty="0">
                <a:solidFill>
                  <a:srgbClr val="FFFF00"/>
                </a:solidFill>
              </a:rPr>
              <a:t>-</a:t>
            </a:r>
            <a:r>
              <a:rPr lang="ko-KR" altLang="en-US" dirty="0">
                <a:solidFill>
                  <a:srgbClr val="FFFF00"/>
                </a:solidFill>
              </a:rPr>
              <a:t>성별</a:t>
            </a:r>
            <a:r>
              <a:rPr lang="en-US" altLang="ko-KR" dirty="0">
                <a:solidFill>
                  <a:srgbClr val="FFFF00"/>
                </a:solidFill>
              </a:rPr>
              <a:t>-</a:t>
            </a:r>
            <a:r>
              <a:rPr lang="ko-KR" altLang="en-US" dirty="0">
                <a:solidFill>
                  <a:srgbClr val="FFFF00"/>
                </a:solidFill>
              </a:rPr>
              <a:t>요금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23932C-B707-4416-8D60-B4FFA6694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6" t="40718" r="45878" b="18166"/>
          <a:stretch/>
        </p:blipFill>
        <p:spPr>
          <a:xfrm>
            <a:off x="697573" y="2792693"/>
            <a:ext cx="5543587" cy="3014761"/>
          </a:xfrm>
          <a:prstGeom prst="rect">
            <a:avLst/>
          </a:prstGeom>
        </p:spPr>
      </p:pic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64BFBDF5-4D8F-4823-B074-E57482F69AFD}"/>
              </a:ext>
            </a:extLst>
          </p:cNvPr>
          <p:cNvSpPr/>
          <p:nvPr/>
        </p:nvSpPr>
        <p:spPr>
          <a:xfrm>
            <a:off x="6435714" y="4219508"/>
            <a:ext cx="449092" cy="544749"/>
          </a:xfrm>
          <a:prstGeom prst="chevron">
            <a:avLst/>
          </a:prstGeom>
          <a:solidFill>
            <a:srgbClr val="E8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079C7D-8EE4-4E5F-88CB-22374D965168}"/>
              </a:ext>
            </a:extLst>
          </p:cNvPr>
          <p:cNvGrpSpPr/>
          <p:nvPr/>
        </p:nvGrpSpPr>
        <p:grpSpPr>
          <a:xfrm>
            <a:off x="7079360" y="2756808"/>
            <a:ext cx="4593831" cy="3088599"/>
            <a:chOff x="7079360" y="3088364"/>
            <a:chExt cx="4593831" cy="308859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FE7BD3-6E0F-48BA-929A-5DDFCF19CA76}"/>
                </a:ext>
              </a:extLst>
            </p:cNvPr>
            <p:cNvSpPr/>
            <p:nvPr/>
          </p:nvSpPr>
          <p:spPr>
            <a:xfrm>
              <a:off x="7079360" y="3098726"/>
              <a:ext cx="4593831" cy="3068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5B716FF9-40A4-46FF-B219-6FB0E2E7F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9360" y="3088364"/>
              <a:ext cx="4585744" cy="308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6859818-04FF-4234-8E2D-171CA542DFB8}"/>
              </a:ext>
            </a:extLst>
          </p:cNvPr>
          <p:cNvSpPr txBox="1"/>
          <p:nvPr/>
        </p:nvSpPr>
        <p:spPr>
          <a:xfrm>
            <a:off x="7087447" y="6046543"/>
            <a:ext cx="458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전반적으로 모든 등급에서 여성이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조금 더  지불했다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359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CDEA75-F5FE-4C5F-A3A7-0406F8A3E624}"/>
              </a:ext>
            </a:extLst>
          </p:cNvPr>
          <p:cNvGrpSpPr/>
          <p:nvPr/>
        </p:nvGrpSpPr>
        <p:grpSpPr>
          <a:xfrm>
            <a:off x="944071" y="2801287"/>
            <a:ext cx="4593831" cy="3088599"/>
            <a:chOff x="7079360" y="3088364"/>
            <a:chExt cx="4593831" cy="30885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A0D0A9-377A-4353-BFF5-6998D2C571BB}"/>
                </a:ext>
              </a:extLst>
            </p:cNvPr>
            <p:cNvSpPr/>
            <p:nvPr/>
          </p:nvSpPr>
          <p:spPr>
            <a:xfrm>
              <a:off x="7079360" y="3098726"/>
              <a:ext cx="4593831" cy="3068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A7D0F98-F80D-4006-A089-4D3AB23E5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9360" y="3088364"/>
              <a:ext cx="4585744" cy="308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718DE6B-5398-4602-8779-34B219097B22}"/>
              </a:ext>
            </a:extLst>
          </p:cNvPr>
          <p:cNvSpPr/>
          <p:nvPr/>
        </p:nvSpPr>
        <p:spPr>
          <a:xfrm>
            <a:off x="5899956" y="3788225"/>
            <a:ext cx="754144" cy="1114721"/>
          </a:xfrm>
          <a:prstGeom prst="rightArrow">
            <a:avLst/>
          </a:prstGeom>
          <a:solidFill>
            <a:srgbClr val="E8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7E6C7D-177B-4F26-BB7C-9CBDF8E6C582}"/>
              </a:ext>
            </a:extLst>
          </p:cNvPr>
          <p:cNvSpPr/>
          <p:nvPr/>
        </p:nvSpPr>
        <p:spPr>
          <a:xfrm>
            <a:off x="6759971" y="3315875"/>
            <a:ext cx="4699700" cy="2026763"/>
          </a:xfrm>
          <a:prstGeom prst="rect">
            <a:avLst/>
          </a:prstGeom>
          <a:noFill/>
          <a:ln>
            <a:solidFill>
              <a:srgbClr val="E8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여성이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가족의 비용을 한번에</a:t>
            </a:r>
            <a:r>
              <a:rPr lang="ko-KR" altLang="en-US" dirty="0">
                <a:latin typeface="+mn-ea"/>
              </a:rPr>
              <a:t> 지불해서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 여성의 평균 지불 금액이 더 크다</a:t>
            </a:r>
            <a:r>
              <a:rPr lang="en-US" altLang="ko-KR" dirty="0">
                <a:latin typeface="+mn-ea"/>
              </a:rPr>
              <a:t>..?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CD7BF-A8FC-48F6-8B61-7DB4A7BAFDD2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429595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6A5A40-8386-4FED-ABA5-1C6E81440841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F6C9CC-9138-43CA-AEFA-7A896070883A}"/>
              </a:ext>
            </a:extLst>
          </p:cNvPr>
          <p:cNvSpPr/>
          <p:nvPr/>
        </p:nvSpPr>
        <p:spPr>
          <a:xfrm>
            <a:off x="496159" y="2987912"/>
            <a:ext cx="4827309" cy="2026763"/>
          </a:xfrm>
          <a:prstGeom prst="rect">
            <a:avLst/>
          </a:prstGeom>
          <a:noFill/>
          <a:ln>
            <a:solidFill>
              <a:srgbClr val="E8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여성이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가족의 비용을 한번에 </a:t>
            </a:r>
            <a:r>
              <a:rPr lang="ko-KR" altLang="en-US" dirty="0">
                <a:latin typeface="+mn-ea"/>
              </a:rPr>
              <a:t>지불했을 테니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동반 가족 수가 많을 수록 여성의 평균 지불 금액도 상승</a:t>
            </a:r>
            <a:r>
              <a:rPr lang="ko-KR" altLang="en-US" dirty="0">
                <a:latin typeface="+mn-ea"/>
              </a:rPr>
              <a:t>할까</a:t>
            </a:r>
            <a:r>
              <a:rPr lang="en-US" altLang="ko-KR" dirty="0">
                <a:latin typeface="+mn-ea"/>
              </a:rPr>
              <a:t>?</a:t>
            </a: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A53864B0-6DA1-465A-9E46-069E4515852D}"/>
              </a:ext>
            </a:extLst>
          </p:cNvPr>
          <p:cNvSpPr/>
          <p:nvPr/>
        </p:nvSpPr>
        <p:spPr>
          <a:xfrm>
            <a:off x="5518022" y="3728918"/>
            <a:ext cx="449092" cy="544749"/>
          </a:xfrm>
          <a:prstGeom prst="chevron">
            <a:avLst/>
          </a:prstGeom>
          <a:solidFill>
            <a:srgbClr val="E8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59BFC1-1EDD-48EB-869D-20D9690E1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49" t="22368" r="54927" b="72246"/>
          <a:stretch/>
        </p:blipFill>
        <p:spPr>
          <a:xfrm>
            <a:off x="6095999" y="1104117"/>
            <a:ext cx="4920021" cy="4513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349FF2-EAD9-430D-9F56-518CE25AD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4" t="75853" r="47822" b="14662"/>
          <a:stretch/>
        </p:blipFill>
        <p:spPr>
          <a:xfrm>
            <a:off x="6112032" y="1650952"/>
            <a:ext cx="5913749" cy="7968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143727-640D-4C61-9665-0F54EE8E8B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90" t="29628" r="53699" b="64040"/>
          <a:stretch/>
        </p:blipFill>
        <p:spPr>
          <a:xfrm>
            <a:off x="6095999" y="2563876"/>
            <a:ext cx="5282645" cy="558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FDA159-1B06-4E03-BCB2-B78D65CA8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90" t="36550" r="43028" b="19474"/>
          <a:stretch/>
        </p:blipFill>
        <p:spPr>
          <a:xfrm>
            <a:off x="6095999" y="3425825"/>
            <a:ext cx="5410986" cy="3015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43B625-8ABF-499E-9E16-7DCA6948EC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6" t="23823" r="41636" b="32752"/>
          <a:stretch/>
        </p:blipFill>
        <p:spPr>
          <a:xfrm>
            <a:off x="394327" y="3425825"/>
            <a:ext cx="5637230" cy="297804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94A948-2394-4217-8D34-281AB7AFF176}"/>
              </a:ext>
            </a:extLst>
          </p:cNvPr>
          <p:cNvSpPr/>
          <p:nvPr/>
        </p:nvSpPr>
        <p:spPr>
          <a:xfrm>
            <a:off x="3070768" y="4224398"/>
            <a:ext cx="5986021" cy="922646"/>
          </a:xfrm>
          <a:prstGeom prst="rect">
            <a:avLst/>
          </a:prstGeom>
          <a:solidFill>
            <a:srgbClr val="3C5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둘 다 동반 가족이 많을수록 상승함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5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D962C6E7-1D66-4EF1-9024-C88BC772AF0F}"/>
              </a:ext>
            </a:extLst>
          </p:cNvPr>
          <p:cNvSpPr/>
          <p:nvPr/>
        </p:nvSpPr>
        <p:spPr>
          <a:xfrm>
            <a:off x="6628859" y="4119972"/>
            <a:ext cx="449092" cy="544749"/>
          </a:xfrm>
          <a:prstGeom prst="chevron">
            <a:avLst/>
          </a:prstGeom>
          <a:solidFill>
            <a:srgbClr val="E8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3E8622-4A1F-41DC-A207-C766DDF22CAE}"/>
              </a:ext>
            </a:extLst>
          </p:cNvPr>
          <p:cNvSpPr/>
          <p:nvPr/>
        </p:nvSpPr>
        <p:spPr>
          <a:xfrm>
            <a:off x="6981326" y="3185535"/>
            <a:ext cx="4791574" cy="2139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무임 승선자 모두 남성</a:t>
            </a:r>
            <a:r>
              <a:rPr lang="en-US" altLang="ko-KR" dirty="0">
                <a:latin typeface="+mn-ea"/>
              </a:rPr>
              <a:t>.</a:t>
            </a:r>
          </a:p>
          <a:p>
            <a:pPr algn="ctr"/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무임 승선자의 수가 전체 값에 영향을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줄 정도로 많지도 않았으며</a:t>
            </a:r>
            <a:r>
              <a:rPr lang="en-US" altLang="ko-KR" dirty="0">
                <a:latin typeface="+mn-ea"/>
              </a:rPr>
              <a:t>,</a:t>
            </a:r>
          </a:p>
          <a:p>
            <a:pPr algn="ctr"/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무임 승선자 전원이 가족이 없다</a:t>
            </a:r>
            <a:r>
              <a:rPr lang="en-US" altLang="ko-KR" dirty="0">
                <a:latin typeface="+mn-ea"/>
              </a:rPr>
              <a:t>.</a:t>
            </a:r>
          </a:p>
          <a:p>
            <a:pPr algn="ctr"/>
            <a:endParaRPr lang="en-US" altLang="ko-KR" dirty="0">
              <a:latin typeface="+mn-ea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여성이 가족들의 요금을 </a:t>
            </a:r>
            <a:endParaRPr lang="en-US" altLang="ko-KR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한번에 지불하는 경우는 없었다</a:t>
            </a:r>
            <a:r>
              <a:rPr lang="en-US" altLang="ko-KR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41B6B9-CB3B-49FD-B31D-DCCB2667E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96" t="32004" r="43196" b="13975"/>
          <a:stretch/>
        </p:blipFill>
        <p:spPr>
          <a:xfrm>
            <a:off x="601755" y="2459081"/>
            <a:ext cx="5494245" cy="40221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A34DA6-5A02-4C91-A5AB-20AA57E18DF5}"/>
              </a:ext>
            </a:extLst>
          </p:cNvPr>
          <p:cNvSpPr/>
          <p:nvPr/>
        </p:nvSpPr>
        <p:spPr>
          <a:xfrm>
            <a:off x="4835951" y="3082564"/>
            <a:ext cx="449092" cy="3382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5BBA9-C8A9-4BF3-B2E4-93ABC97040C6}"/>
              </a:ext>
            </a:extLst>
          </p:cNvPr>
          <p:cNvSpPr txBox="1"/>
          <p:nvPr/>
        </p:nvSpPr>
        <p:spPr>
          <a:xfrm>
            <a:off x="7086600" y="5811211"/>
            <a:ext cx="479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등급 탑승자가 요금이 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원인  경우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시종으로 탑승함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956842-C445-4DC3-875F-7454A24C5635}"/>
              </a:ext>
            </a:extLst>
          </p:cNvPr>
          <p:cNvSpPr/>
          <p:nvPr/>
        </p:nvSpPr>
        <p:spPr>
          <a:xfrm>
            <a:off x="1828800" y="6005948"/>
            <a:ext cx="3456243" cy="2722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6FD68D1-5993-4448-B94E-D031B7A17790}"/>
              </a:ext>
            </a:extLst>
          </p:cNvPr>
          <p:cNvCxnSpPr>
            <a:endCxn id="17" idx="1"/>
          </p:cNvCxnSpPr>
          <p:nvPr/>
        </p:nvCxnSpPr>
        <p:spPr>
          <a:xfrm>
            <a:off x="5293692" y="5998021"/>
            <a:ext cx="1792908" cy="136356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66D8AF-1B51-416B-9EC6-D71DD6A69D0B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68441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C159BA-C308-4AB5-BC75-56A3BD1F57E3}"/>
              </a:ext>
            </a:extLst>
          </p:cNvPr>
          <p:cNvSpPr/>
          <p:nvPr/>
        </p:nvSpPr>
        <p:spPr>
          <a:xfrm>
            <a:off x="3746150" y="3121972"/>
            <a:ext cx="4699700" cy="2026763"/>
          </a:xfrm>
          <a:prstGeom prst="rect">
            <a:avLst/>
          </a:prstGeom>
          <a:noFill/>
          <a:ln>
            <a:solidFill>
              <a:srgbClr val="E8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여성이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가족의 비용을 한번에</a:t>
            </a:r>
            <a:r>
              <a:rPr lang="ko-KR" altLang="en-US" dirty="0">
                <a:latin typeface="+mn-ea"/>
              </a:rPr>
              <a:t> 지불해서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 여성의 평균 지불 금액이 더 크다</a:t>
            </a:r>
            <a:r>
              <a:rPr lang="en-US" altLang="ko-KR" dirty="0">
                <a:latin typeface="+mn-ea"/>
              </a:rPr>
              <a:t>..?</a:t>
            </a:r>
            <a:endParaRPr lang="ko-KR" altLang="en-US" dirty="0">
              <a:latin typeface="+mn-ea"/>
            </a:endParaRPr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34B6578E-C68E-48DB-84A9-09AC93824C76}"/>
              </a:ext>
            </a:extLst>
          </p:cNvPr>
          <p:cNvSpPr/>
          <p:nvPr/>
        </p:nvSpPr>
        <p:spPr>
          <a:xfrm>
            <a:off x="4139938" y="2336937"/>
            <a:ext cx="3912124" cy="3596831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BE8030-43DF-4E12-8650-2766C5A36E9B}"/>
              </a:ext>
            </a:extLst>
          </p:cNvPr>
          <p:cNvSpPr/>
          <p:nvPr/>
        </p:nvSpPr>
        <p:spPr>
          <a:xfrm>
            <a:off x="3337089" y="2894029"/>
            <a:ext cx="5712643" cy="2460396"/>
          </a:xfrm>
          <a:prstGeom prst="rect">
            <a:avLst/>
          </a:prstGeom>
          <a:solidFill>
            <a:srgbClr val="1F274C"/>
          </a:solidFill>
          <a:ln>
            <a:solidFill>
              <a:srgbClr val="E8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가족 내에서도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나이별로 요금의 차이가 있었을까</a:t>
            </a:r>
            <a:r>
              <a:rPr lang="en-US" altLang="ko-KR" dirty="0">
                <a:latin typeface="+mn-ea"/>
              </a:rPr>
              <a:t>?</a:t>
            </a: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대인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소인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노인 처럼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D06BD-7F50-4530-8504-825A790799C8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3949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81122-D8DB-4D2B-AD8B-37F17BC41E2D}"/>
              </a:ext>
            </a:extLst>
          </p:cNvPr>
          <p:cNvSpPr txBox="1"/>
          <p:nvPr/>
        </p:nvSpPr>
        <p:spPr>
          <a:xfrm>
            <a:off x="589416" y="2580441"/>
            <a:ext cx="110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성씨를 추출해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‘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Fam_name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’(Family Name)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컬럼으로 넣는다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F7A272-0156-430E-A3F4-453AB1A0D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5" t="25322" r="34150" b="58378"/>
          <a:stretch/>
        </p:blipFill>
        <p:spPr>
          <a:xfrm>
            <a:off x="661412" y="3116245"/>
            <a:ext cx="7281275" cy="14370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B41DA9-7707-4FC3-B0A9-8980595A0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4" t="55989" r="33228" b="10676"/>
          <a:stretch/>
        </p:blipFill>
        <p:spPr>
          <a:xfrm>
            <a:off x="4315844" y="3811560"/>
            <a:ext cx="6702465" cy="26526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71FCA8-B594-4C53-89F3-CA50650F08CE}"/>
              </a:ext>
            </a:extLst>
          </p:cNvPr>
          <p:cNvSpPr/>
          <p:nvPr/>
        </p:nvSpPr>
        <p:spPr>
          <a:xfrm>
            <a:off x="10199802" y="3908228"/>
            <a:ext cx="744718" cy="2403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C4CD0-389D-43B8-931D-0A262E154556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96983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EDA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ko-KR" sz="3500" b="0" i="0" u="none" strike="noStrike" kern="1200" cap="none" spc="0" normalizeH="0" baseline="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EDA </a:t>
            </a:r>
            <a:r>
              <a:rPr kumimoji="0" lang="ko-KR" altLang="en-US" sz="3500" b="0" i="0" u="none" strike="noStrike" kern="1200" cap="none" spc="0" normalizeH="0" baseline="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순서</a:t>
            </a:r>
            <a:endParaRPr kumimoji="0" lang="en-US" altLang="ko-KR" sz="3500" b="0" i="0" u="none" strike="noStrike" kern="1200" cap="none" spc="0" normalizeH="0" baseline="0" dirty="0">
              <a:solidFill>
                <a:srgbClr val="FFA01C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1" name="내용 개체 틀 2"/>
          <p:cNvSpPr>
            <a:spLocks noGrp="1"/>
          </p:cNvSpPr>
          <p:nvPr/>
        </p:nvSpPr>
        <p:spPr>
          <a:xfrm>
            <a:off x="884462" y="2083097"/>
            <a:ext cx="9076284" cy="411351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데이터를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import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(preprocessing)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2-1)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모양 확인</a:t>
            </a:r>
            <a:b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  2-2)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타입을 확인</a:t>
            </a:r>
            <a:b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  2-3)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데이터의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Null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값을 체크 </a:t>
            </a:r>
            <a:b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종속변수의 분포를 살펴본다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=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정답값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(label)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보기 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ex)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당뇨병에서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O</a:t>
            </a:r>
            <a:r>
              <a:rPr lang="en-US" altLang="ko-KR" sz="1500" dirty="0">
                <a:solidFill>
                  <a:schemeClr val="bg1"/>
                </a:solidFill>
                <a:latin typeface="+mj-ea"/>
                <a:ea typeface="+mj-ea"/>
              </a:rPr>
              <a:t>ut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come </a:t>
            </a:r>
            <a:r>
              <a:rPr lang="ko-KR" altLang="en-US" sz="15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변수</a:t>
            </a:r>
            <a:b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독립변수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명목형 변수의 분포를 살펴본다</a:t>
            </a:r>
            <a:b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독립변수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수치형 변수의 분포를 살펴본다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</a:t>
            </a:r>
            <a:b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수치형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명목형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변수간의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관계를 파악한다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453808-1472-4EA4-A790-6DADB3CEA3DB}"/>
              </a:ext>
            </a:extLst>
          </p:cNvPr>
          <p:cNvSpPr/>
          <p:nvPr/>
        </p:nvSpPr>
        <p:spPr>
          <a:xfrm>
            <a:off x="3472542" y="3056560"/>
            <a:ext cx="1269507" cy="284086"/>
          </a:xfrm>
          <a:prstGeom prst="roundRect">
            <a:avLst>
              <a:gd name="adj" fmla="val 3854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1810C-CCCC-4D18-956A-D49589F21034}"/>
              </a:ext>
            </a:extLst>
          </p:cNvPr>
          <p:cNvSpPr txBox="1"/>
          <p:nvPr/>
        </p:nvSpPr>
        <p:spPr>
          <a:xfrm>
            <a:off x="3624309" y="3037020"/>
            <a:ext cx="60945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err="1">
                <a:solidFill>
                  <a:srgbClr val="272727"/>
                </a:solidFill>
                <a:latin typeface="+mj-ea"/>
                <a:ea typeface="+mj-ea"/>
              </a:rPr>
              <a:t>df.shape</a:t>
            </a:r>
            <a:endParaRPr lang="ko-KR" altLang="en-US" sz="1500" dirty="0">
              <a:solidFill>
                <a:srgbClr val="272727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781EB6-E5D7-443F-B435-E28E6528BC6C}"/>
              </a:ext>
            </a:extLst>
          </p:cNvPr>
          <p:cNvSpPr/>
          <p:nvPr/>
        </p:nvSpPr>
        <p:spPr>
          <a:xfrm>
            <a:off x="3624309" y="3445432"/>
            <a:ext cx="1269507" cy="284086"/>
          </a:xfrm>
          <a:prstGeom prst="roundRect">
            <a:avLst>
              <a:gd name="adj" fmla="val 3854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80533-5BD5-4AEC-A933-7404A6C421CC}"/>
              </a:ext>
            </a:extLst>
          </p:cNvPr>
          <p:cNvSpPr txBox="1"/>
          <p:nvPr/>
        </p:nvSpPr>
        <p:spPr>
          <a:xfrm>
            <a:off x="3776076" y="3425892"/>
            <a:ext cx="60945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272727"/>
                </a:solidFill>
                <a:latin typeface="+mj-ea"/>
                <a:ea typeface="+mj-ea"/>
              </a:rPr>
              <a:t>df.info( )</a:t>
            </a:r>
            <a:endParaRPr lang="ko-KR" altLang="en-US" sz="1500" dirty="0">
              <a:solidFill>
                <a:srgbClr val="272727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E50C2F-7346-4E63-B8AA-8881BC928E92}"/>
              </a:ext>
            </a:extLst>
          </p:cNvPr>
          <p:cNvSpPr/>
          <p:nvPr/>
        </p:nvSpPr>
        <p:spPr>
          <a:xfrm>
            <a:off x="4122938" y="3853844"/>
            <a:ext cx="1221419" cy="284086"/>
          </a:xfrm>
          <a:prstGeom prst="roundRect">
            <a:avLst>
              <a:gd name="adj" fmla="val 3854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B17FD-80AF-443F-92F9-14C920292635}"/>
              </a:ext>
            </a:extLst>
          </p:cNvPr>
          <p:cNvSpPr txBox="1"/>
          <p:nvPr/>
        </p:nvSpPr>
        <p:spPr>
          <a:xfrm>
            <a:off x="4239193" y="3834304"/>
            <a:ext cx="60945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err="1">
                <a:solidFill>
                  <a:srgbClr val="272727"/>
                </a:solidFill>
                <a:latin typeface="+mj-ea"/>
                <a:ea typeface="+mj-ea"/>
              </a:rPr>
              <a:t>df.isnull</a:t>
            </a:r>
            <a:r>
              <a:rPr lang="en-US" altLang="ko-KR" sz="1500" dirty="0">
                <a:solidFill>
                  <a:srgbClr val="272727"/>
                </a:solidFill>
                <a:latin typeface="+mj-ea"/>
                <a:ea typeface="+mj-ea"/>
              </a:rPr>
              <a:t>( )</a:t>
            </a:r>
            <a:endParaRPr lang="ko-KR" altLang="en-US" sz="1500" dirty="0">
              <a:solidFill>
                <a:srgbClr val="27272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0F79FA-F674-49E8-8D22-833F65B82C43}"/>
              </a:ext>
            </a:extLst>
          </p:cNvPr>
          <p:cNvGrpSpPr/>
          <p:nvPr/>
        </p:nvGrpSpPr>
        <p:grpSpPr>
          <a:xfrm>
            <a:off x="2190738" y="2572215"/>
            <a:ext cx="7786025" cy="3274800"/>
            <a:chOff x="1056317" y="2195143"/>
            <a:chExt cx="7786025" cy="3274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3CED41-F236-43DF-AE78-23627719A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394" t="34616" r="33827" b="49852"/>
            <a:stretch/>
          </p:blipFill>
          <p:spPr>
            <a:xfrm>
              <a:off x="1056317" y="2195143"/>
              <a:ext cx="7786025" cy="145424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4AE283-E7C2-4B48-BF91-40BFE328706A}"/>
                </a:ext>
              </a:extLst>
            </p:cNvPr>
            <p:cNvSpPr/>
            <p:nvPr/>
          </p:nvSpPr>
          <p:spPr>
            <a:xfrm>
              <a:off x="6546914" y="2489893"/>
              <a:ext cx="707011" cy="11594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1037D68-979A-4D11-9013-47C03E1AF94E}"/>
                </a:ext>
              </a:extLst>
            </p:cNvPr>
            <p:cNvSpPr/>
            <p:nvPr/>
          </p:nvSpPr>
          <p:spPr>
            <a:xfrm>
              <a:off x="5077119" y="2489893"/>
              <a:ext cx="707011" cy="11594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4949DAA-A689-4641-825F-596B44F6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84" t="39015" r="39008" b="41879"/>
            <a:stretch/>
          </p:blipFill>
          <p:spPr>
            <a:xfrm>
              <a:off x="1056317" y="3794990"/>
              <a:ext cx="6796211" cy="167495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09055B0-DA22-4B0C-B350-2522FA81BC94}"/>
                </a:ext>
              </a:extLst>
            </p:cNvPr>
            <p:cNvSpPr/>
            <p:nvPr/>
          </p:nvSpPr>
          <p:spPr>
            <a:xfrm>
              <a:off x="4430598" y="4289196"/>
              <a:ext cx="358218" cy="10746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29C200-DBBB-4718-BF35-EB797C612757}"/>
                </a:ext>
              </a:extLst>
            </p:cNvPr>
            <p:cNvSpPr/>
            <p:nvPr/>
          </p:nvSpPr>
          <p:spPr>
            <a:xfrm>
              <a:off x="5707145" y="4289196"/>
              <a:ext cx="358218" cy="10746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D4DCC4-26B4-4965-B1DE-10BC1D83DAB8}"/>
              </a:ext>
            </a:extLst>
          </p:cNvPr>
          <p:cNvSpPr/>
          <p:nvPr/>
        </p:nvSpPr>
        <p:spPr>
          <a:xfrm>
            <a:off x="3238091" y="2833165"/>
            <a:ext cx="5712643" cy="2460396"/>
          </a:xfrm>
          <a:prstGeom prst="rect">
            <a:avLst/>
          </a:prstGeom>
          <a:solidFill>
            <a:srgbClr val="1F274C"/>
          </a:solidFill>
          <a:ln>
            <a:solidFill>
              <a:srgbClr val="E8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가족 내에서도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나이별로 요금의 차이가 있었을까</a:t>
            </a:r>
            <a:r>
              <a:rPr lang="en-US" altLang="ko-KR" dirty="0">
                <a:latin typeface="+mn-ea"/>
              </a:rPr>
              <a:t>?</a:t>
            </a:r>
          </a:p>
          <a:p>
            <a:pPr algn="ctr"/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대인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소인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노인 처럼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3411E2D2-EF9E-4AD5-99DE-D61AA2623EC2}"/>
              </a:ext>
            </a:extLst>
          </p:cNvPr>
          <p:cNvSpPr/>
          <p:nvPr/>
        </p:nvSpPr>
        <p:spPr>
          <a:xfrm>
            <a:off x="4746291" y="2875284"/>
            <a:ext cx="2674918" cy="2498103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E95D3-AFE4-435E-892A-0F9150450286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5164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1A358F-566D-4407-9BBB-05E842DAA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4" t="39015" r="39008" b="41879"/>
          <a:stretch/>
        </p:blipFill>
        <p:spPr>
          <a:xfrm>
            <a:off x="1056317" y="2228681"/>
            <a:ext cx="9822935" cy="24209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F1B7BA-6C46-4A31-9AC2-959FD8F324F5}"/>
              </a:ext>
            </a:extLst>
          </p:cNvPr>
          <p:cNvSpPr/>
          <p:nvPr/>
        </p:nvSpPr>
        <p:spPr>
          <a:xfrm>
            <a:off x="7041823" y="2809188"/>
            <a:ext cx="744717" cy="1772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4EEDA0-3464-40A5-8908-517947C371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90" t="38740" r="45656" b="52222"/>
          <a:stretch/>
        </p:blipFill>
        <p:spPr>
          <a:xfrm>
            <a:off x="1056317" y="4944245"/>
            <a:ext cx="8718087" cy="12327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1D466-A665-440D-A8A6-987492BC570B}"/>
              </a:ext>
            </a:extLst>
          </p:cNvPr>
          <p:cNvSpPr/>
          <p:nvPr/>
        </p:nvSpPr>
        <p:spPr>
          <a:xfrm>
            <a:off x="2737959" y="5467546"/>
            <a:ext cx="6971649" cy="29698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C00440-74BB-4E0A-B885-7758CFF1B6A2}"/>
              </a:ext>
            </a:extLst>
          </p:cNvPr>
          <p:cNvSpPr/>
          <p:nvPr/>
        </p:nvSpPr>
        <p:spPr>
          <a:xfrm>
            <a:off x="1056317" y="5820114"/>
            <a:ext cx="4293896" cy="27136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818BC-473E-4077-BC08-685A494403B9}"/>
              </a:ext>
            </a:extLst>
          </p:cNvPr>
          <p:cNvSpPr txBox="1"/>
          <p:nvPr/>
        </p:nvSpPr>
        <p:spPr>
          <a:xfrm>
            <a:off x="9892353" y="5068375"/>
            <a:ext cx="208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누락값은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아마도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데이터에 있는 것 같음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DB73DB-EE45-41BA-A294-9057E5601139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390676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BCF705-A2F4-4685-BA9A-A79A66BA5FB6}"/>
              </a:ext>
            </a:extLst>
          </p:cNvPr>
          <p:cNvSpPr/>
          <p:nvPr/>
        </p:nvSpPr>
        <p:spPr>
          <a:xfrm>
            <a:off x="3733901" y="2987912"/>
            <a:ext cx="4699700" cy="2026763"/>
          </a:xfrm>
          <a:prstGeom prst="rect">
            <a:avLst/>
          </a:prstGeom>
          <a:noFill/>
          <a:ln>
            <a:solidFill>
              <a:srgbClr val="E8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FF00"/>
                </a:solidFill>
                <a:latin typeface="+mn-ea"/>
              </a:rPr>
              <a:t>데크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 등급별 요금 차이</a:t>
            </a:r>
            <a:r>
              <a:rPr lang="ko-KR" altLang="en-US" dirty="0">
                <a:latin typeface="+mn-ea"/>
              </a:rPr>
              <a:t>는 얼마나 났을까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841DA-0FA4-408C-976B-A4825E64878A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746873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-46049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3BA069-15A6-48F1-8584-1E4AB1DDB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8" t="36551" r="33590" b="21938"/>
          <a:stretch/>
        </p:blipFill>
        <p:spPr>
          <a:xfrm>
            <a:off x="1056317" y="2419033"/>
            <a:ext cx="7881523" cy="3548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770BE-E5E4-4D5C-AE9B-E1058B5EFE16}"/>
              </a:ext>
            </a:extLst>
          </p:cNvPr>
          <p:cNvSpPr txBox="1"/>
          <p:nvPr/>
        </p:nvSpPr>
        <p:spPr>
          <a:xfrm>
            <a:off x="9165887" y="3678128"/>
            <a:ext cx="2607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2,3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등급은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객실이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데크에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없다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6DD39-3578-45B3-A581-564FBCD40175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2067122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1AC78-CC70-4031-8821-EFADA942C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t="43735" r="44601" b="24776"/>
          <a:stretch/>
        </p:blipFill>
        <p:spPr>
          <a:xfrm>
            <a:off x="264932" y="2715026"/>
            <a:ext cx="5661913" cy="2469439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4983A5B8-8B99-4925-B76D-097738657F79}"/>
              </a:ext>
            </a:extLst>
          </p:cNvPr>
          <p:cNvSpPr/>
          <p:nvPr/>
        </p:nvSpPr>
        <p:spPr>
          <a:xfrm>
            <a:off x="6047623" y="3738642"/>
            <a:ext cx="449092" cy="544749"/>
          </a:xfrm>
          <a:prstGeom prst="chevron">
            <a:avLst/>
          </a:prstGeom>
          <a:solidFill>
            <a:srgbClr val="E8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BA620C-3573-4AEE-99DD-409C51308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70" t="37778" r="45283" b="24634"/>
          <a:stretch/>
        </p:blipFill>
        <p:spPr>
          <a:xfrm>
            <a:off x="6656402" y="2175842"/>
            <a:ext cx="5270665" cy="3202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C36674-082C-4068-84BC-348E0368CD9B}"/>
              </a:ext>
            </a:extLst>
          </p:cNvPr>
          <p:cNvSpPr txBox="1"/>
          <p:nvPr/>
        </p:nvSpPr>
        <p:spPr>
          <a:xfrm>
            <a:off x="264932" y="5426316"/>
            <a:ext cx="917984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데크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 객실의 요금이 대체적으로  비쌌다는 것을 알 수 있다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1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 객실 중 어느 것도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데크에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없다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A,B,C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데크에는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등급만 있었다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3C518-1E7D-4939-BA60-7BA086F1AB25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2-1-3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성별과 등급에 따른 요금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등급과 가족 수에 따른 요금 분석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962885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1496-961B-4995-82A4-6B10B272D4CE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2-1-4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요금에 따른 생존율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22707-7DA1-47C2-A4D8-801BE06BC110}"/>
              </a:ext>
            </a:extLst>
          </p:cNvPr>
          <p:cNvSpPr txBox="1"/>
          <p:nvPr/>
        </p:nvSpPr>
        <p:spPr>
          <a:xfrm>
            <a:off x="1181099" y="2200275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(1)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요금의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범주를 </a:t>
            </a:r>
            <a:r>
              <a:rPr lang="ko-KR" altLang="en-US" dirty="0" err="1">
                <a:solidFill>
                  <a:srgbClr val="FFFF00"/>
                </a:solidFill>
                <a:latin typeface="+mn-ea"/>
              </a:rPr>
              <a:t>중위값으로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나눠서 분석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C8BB5C-963A-49AB-8BCF-3B1F4B92B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5" t="39622" r="44203" b="32752"/>
          <a:stretch/>
        </p:blipFill>
        <p:spPr>
          <a:xfrm>
            <a:off x="457200" y="2869660"/>
            <a:ext cx="4931924" cy="1894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7C2464-FB89-4A4D-AF8A-DED3D6E78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46" t="31821" r="48911" b="29740"/>
          <a:stretch/>
        </p:blipFill>
        <p:spPr>
          <a:xfrm>
            <a:off x="6143824" y="2127468"/>
            <a:ext cx="5737093" cy="3432124"/>
          </a:xfrm>
          <a:prstGeom prst="rect">
            <a:avLst/>
          </a:prstGeom>
        </p:spPr>
      </p:pic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84BA915-DE8C-4F7F-B61F-92A381404FC7}"/>
              </a:ext>
            </a:extLst>
          </p:cNvPr>
          <p:cNvSpPr/>
          <p:nvPr/>
        </p:nvSpPr>
        <p:spPr>
          <a:xfrm>
            <a:off x="5504232" y="3544583"/>
            <a:ext cx="449092" cy="544749"/>
          </a:xfrm>
          <a:prstGeom prst="chevron">
            <a:avLst/>
          </a:prstGeom>
          <a:solidFill>
            <a:srgbClr val="E8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7220A-A993-4486-A137-207921ABD157}"/>
              </a:ext>
            </a:extLst>
          </p:cNvPr>
          <p:cNvSpPr txBox="1"/>
          <p:nvPr/>
        </p:nvSpPr>
        <p:spPr>
          <a:xfrm>
            <a:off x="443823" y="5000569"/>
            <a:ext cx="6094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F_level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= 1</a:t>
            </a: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: 요금이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중위값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초과</a:t>
            </a: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  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F_level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= 0</a:t>
            </a: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: 요금이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중위값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5DBE5-5110-488A-95F7-A846CC6611DE}"/>
              </a:ext>
            </a:extLst>
          </p:cNvPr>
          <p:cNvSpPr txBox="1"/>
          <p:nvPr/>
        </p:nvSpPr>
        <p:spPr>
          <a:xfrm>
            <a:off x="5635795" y="5673206"/>
            <a:ext cx="637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중위값을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초과하는 요금을 지불한 승객들의 생존율이 더 높았다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810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1496-961B-4995-82A4-6B10B272D4CE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2-1-4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요금에 따른 생존율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22707-7DA1-47C2-A4D8-801BE06BC110}"/>
              </a:ext>
            </a:extLst>
          </p:cNvPr>
          <p:cNvSpPr txBox="1"/>
          <p:nvPr/>
        </p:nvSpPr>
        <p:spPr>
          <a:xfrm>
            <a:off x="1181099" y="2200275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(2)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객실 등급별 생존율</a:t>
            </a:r>
            <a:r>
              <a:rPr lang="en-US" altLang="ko-KR" dirty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349F31-8CC1-4121-963F-BF35D3C61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8" t="31537" r="22101" b="43924"/>
          <a:stretch/>
        </p:blipFill>
        <p:spPr>
          <a:xfrm>
            <a:off x="443823" y="2747573"/>
            <a:ext cx="8798007" cy="19145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D19C2F-18C1-46DF-99E3-922D9F0F3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1" t="33543" r="48191" b="27186"/>
          <a:stretch/>
        </p:blipFill>
        <p:spPr>
          <a:xfrm>
            <a:off x="5265893" y="2388632"/>
            <a:ext cx="6609045" cy="37883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37AF24-D7B5-4321-A98F-2087639104D4}"/>
              </a:ext>
            </a:extLst>
          </p:cNvPr>
          <p:cNvSpPr txBox="1"/>
          <p:nvPr/>
        </p:nvSpPr>
        <p:spPr>
          <a:xfrm>
            <a:off x="1688964" y="505020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등급의 생존율이 현저히 낮음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6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1496-961B-4995-82A4-6B10B272D4CE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2-1-4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요금에 따른 생존율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22707-7DA1-47C2-A4D8-801BE06BC110}"/>
              </a:ext>
            </a:extLst>
          </p:cNvPr>
          <p:cNvSpPr txBox="1"/>
          <p:nvPr/>
        </p:nvSpPr>
        <p:spPr>
          <a:xfrm>
            <a:off x="1181099" y="2200275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(3) </a:t>
            </a:r>
            <a:r>
              <a:rPr lang="ko-KR" altLang="en-US" dirty="0" err="1">
                <a:solidFill>
                  <a:srgbClr val="FFFF00"/>
                </a:solidFill>
                <a:latin typeface="+mn-ea"/>
              </a:rPr>
              <a:t>데크</a:t>
            </a:r>
            <a:r>
              <a:rPr lang="en-US" altLang="ko-KR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객실 등급별 생존율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BFDDB9-47F4-4142-9A4E-F4C4CAED6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6" t="33543" r="18112" b="36551"/>
          <a:stretch/>
        </p:blipFill>
        <p:spPr>
          <a:xfrm>
            <a:off x="535021" y="2650045"/>
            <a:ext cx="8112868" cy="2050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9DF932-12F4-47F2-813C-4E16CF564A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8" t="47778" r="47074" b="12153"/>
          <a:stretch/>
        </p:blipFill>
        <p:spPr>
          <a:xfrm>
            <a:off x="5251027" y="1558686"/>
            <a:ext cx="6426215" cy="3758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C6E286-8D41-48DC-8F69-EF19F46537EF}"/>
              </a:ext>
            </a:extLst>
          </p:cNvPr>
          <p:cNvSpPr txBox="1"/>
          <p:nvPr/>
        </p:nvSpPr>
        <p:spPr>
          <a:xfrm>
            <a:off x="410993" y="5317152"/>
            <a:ext cx="8587091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1등급은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A데크의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경우를 제외한 대부분 높은 생존율을 보인다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3등급은 대부분 낮은 생존율을 보이는데,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E데크의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탑승자 전원이 생존했다.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G데크의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생존률도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비교적 높은 편이다.</a:t>
            </a:r>
          </a:p>
        </p:txBody>
      </p:sp>
    </p:spTree>
    <p:extLst>
      <p:ext uri="{BB962C8B-B14F-4D97-AF65-F5344CB8AC3E}">
        <p14:creationId xmlns:p14="http://schemas.microsoft.com/office/powerpoint/2010/main" val="318861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1496-961B-4995-82A4-6B10B272D4CE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2-1-5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승선지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요금에 따른 생존율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84687-2A0D-403D-BF6B-C74B47270C21}"/>
              </a:ext>
            </a:extLst>
          </p:cNvPr>
          <p:cNvSpPr txBox="1"/>
          <p:nvPr/>
        </p:nvSpPr>
        <p:spPr>
          <a:xfrm>
            <a:off x="1181099" y="2200275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(1)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승선지별 평균 지불 금액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F42C14-ACB2-4C0A-9C40-6AA5EE1D1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0" t="34026" r="48085" b="22506"/>
          <a:stretch/>
        </p:blipFill>
        <p:spPr>
          <a:xfrm>
            <a:off x="1883168" y="2655179"/>
            <a:ext cx="5976781" cy="3837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819736-4F85-49C6-8D18-9ECA68BFA464}"/>
              </a:ext>
            </a:extLst>
          </p:cNvPr>
          <p:cNvSpPr txBox="1"/>
          <p:nvPr/>
        </p:nvSpPr>
        <p:spPr>
          <a:xfrm>
            <a:off x="8092599" y="4001294"/>
            <a:ext cx="385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승선지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탑승자의 평균 지불금액이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크다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476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1496-961B-4995-82A4-6B10B272D4CE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2-1-5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승선지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요금에 따른 생존율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84687-2A0D-403D-BF6B-C74B47270C21}"/>
              </a:ext>
            </a:extLst>
          </p:cNvPr>
          <p:cNvSpPr txBox="1"/>
          <p:nvPr/>
        </p:nvSpPr>
        <p:spPr>
          <a:xfrm>
            <a:off x="1181099" y="2200275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(2)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승선지별 평균 지불 금액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F42C14-ACB2-4C0A-9C40-6AA5EE1D1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0" t="34026" r="48085" b="22506"/>
          <a:stretch/>
        </p:blipFill>
        <p:spPr>
          <a:xfrm>
            <a:off x="436234" y="2676138"/>
            <a:ext cx="5740455" cy="36854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420690-4154-42A4-B6BF-67292C900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8" t="38771" r="41968" b="23782"/>
          <a:stretch/>
        </p:blipFill>
        <p:spPr>
          <a:xfrm>
            <a:off x="6238874" y="3639329"/>
            <a:ext cx="5599153" cy="2722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C2A3B1-9165-4E85-A837-946B2ABD47D7}"/>
              </a:ext>
            </a:extLst>
          </p:cNvPr>
          <p:cNvSpPr txBox="1"/>
          <p:nvPr/>
        </p:nvSpPr>
        <p:spPr>
          <a:xfrm>
            <a:off x="6397924" y="2194957"/>
            <a:ext cx="5440103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승선지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탑승자의  평균 지불 금액이 가장 크다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Swarmplot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승선지별  등급 분포를 확인해 보면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승선지의 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 비율이 가장 크다는 것을 알 수 있다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44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EDA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명목형 </a:t>
            </a:r>
            <a:r>
              <a:rPr lang="en-US" altLang="ko-KR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vs </a:t>
            </a:r>
            <a:r>
              <a:rPr lang="ko-KR" altLang="en-US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수치형</a:t>
            </a:r>
            <a:endParaRPr kumimoji="0" lang="en-US" altLang="ko-KR" sz="3500" b="0" i="0" u="none" strike="noStrike" kern="1200" cap="none" spc="0" normalizeH="0" baseline="0" dirty="0">
              <a:solidFill>
                <a:srgbClr val="FFA01C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E832A9-5F9A-47CE-A8EC-97F171CADAC2}"/>
              </a:ext>
            </a:extLst>
          </p:cNvPr>
          <p:cNvSpPr txBox="1"/>
          <p:nvPr/>
        </p:nvSpPr>
        <p:spPr>
          <a:xfrm>
            <a:off x="2097719" y="2012921"/>
            <a:ext cx="799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분석의 대상이 되는 속성의 종류에 따라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분석과 시각화 방법도 달라져야 한다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F1FF405A-A383-4382-8E87-FE8826C7E501}"/>
              </a:ext>
            </a:extLst>
          </p:cNvPr>
          <p:cNvGraphicFramePr>
            <a:graphicFrameLocks noGrp="1"/>
          </p:cNvGraphicFramePr>
          <p:nvPr/>
        </p:nvGraphicFramePr>
        <p:xfrm>
          <a:off x="443099" y="2962001"/>
          <a:ext cx="6321686" cy="3522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722">
                  <a:extLst>
                    <a:ext uri="{9D8B030D-6E8A-4147-A177-3AD203B41FA5}">
                      <a16:colId xmlns:a16="http://schemas.microsoft.com/office/drawing/2014/main" val="2111450315"/>
                    </a:ext>
                  </a:extLst>
                </a:gridCol>
                <a:gridCol w="1296140">
                  <a:extLst>
                    <a:ext uri="{9D8B030D-6E8A-4147-A177-3AD203B41FA5}">
                      <a16:colId xmlns:a16="http://schemas.microsoft.com/office/drawing/2014/main" val="1900090410"/>
                    </a:ext>
                  </a:extLst>
                </a:gridCol>
                <a:gridCol w="3568824">
                  <a:extLst>
                    <a:ext uri="{9D8B030D-6E8A-4147-A177-3AD203B41FA5}">
                      <a16:colId xmlns:a16="http://schemas.microsoft.com/office/drawing/2014/main" val="301201679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명목형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변수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Categorical Variable (Qualitative)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명목 자료 </a:t>
                      </a:r>
                      <a:endParaRPr lang="en-US" altLang="ko-KR" sz="1500" b="0" i="0" kern="1200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500" b="0" i="0" kern="1200" dirty="0" err="1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Norminal</a:t>
                      </a:r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Data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원칙적으로 숫자로 표시할 수 없으나</a:t>
                      </a:r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편의상 숫자화</a:t>
                      </a:r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(</a:t>
                      </a: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순위의 개념이 없음</a:t>
                      </a:r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 </a:t>
                      </a:r>
                      <a:endParaRPr lang="ko-KR" altLang="en-US" sz="1500" b="0" i="0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Ex)</a:t>
                      </a:r>
                      <a:r>
                        <a:rPr lang="ko-KR" alt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남자</a:t>
                      </a: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-0, </a:t>
                      </a:r>
                      <a:r>
                        <a:rPr lang="ko-KR" alt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여자</a:t>
                      </a: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-1 </a:t>
                      </a:r>
                      <a:endParaRPr lang="ko-KR" altLang="en-US" sz="1000" b="0" i="0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2591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순서 자료</a:t>
                      </a:r>
                      <a:endParaRPr lang="en-US" altLang="ko-KR" sz="1500" b="0" i="0" kern="120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500" b="0" i="0" kern="120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Ordinal </a:t>
                      </a:r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Data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원칙적으로 숫자로  표시할 수 없으나</a:t>
                      </a:r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편의상 숫자화</a:t>
                      </a:r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(</a:t>
                      </a: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순위의 개념이 있음</a:t>
                      </a:r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500" b="0" i="0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Ex)</a:t>
                      </a:r>
                      <a:r>
                        <a:rPr lang="ko-KR" alt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소득분위 </a:t>
                      </a: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r>
                        <a:rPr lang="ko-KR" alt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분위 </a:t>
                      </a: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&gt; 9 </a:t>
                      </a:r>
                      <a:r>
                        <a:rPr lang="ko-KR" alt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분위 </a:t>
                      </a: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&gt; 8 </a:t>
                      </a:r>
                      <a:r>
                        <a:rPr lang="ko-KR" alt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분위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8607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수치형 변수</a:t>
                      </a:r>
                      <a:endParaRPr lang="en-US" altLang="ko-KR" sz="1800" b="0" i="0" kern="1200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Numeric Variable (Quantitative)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연속형 자료 </a:t>
                      </a:r>
                      <a:endParaRPr lang="en-US" altLang="ko-KR" sz="1500" b="0" i="0" kern="1200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Continuous Data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데이터가 </a:t>
                      </a:r>
                      <a:r>
                        <a:rPr lang="ko-KR" altLang="en-US" sz="1500" b="0" i="0" kern="1200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연속량으로서</a:t>
                      </a: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셀 수 있는 형태</a:t>
                      </a:r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500" b="0" i="0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Ex) </a:t>
                      </a:r>
                      <a:r>
                        <a:rPr lang="ko-KR" alt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키 </a:t>
                      </a: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- 166.1cm</a:t>
                      </a:r>
                      <a:endParaRPr lang="ko-KR" altLang="en-US" sz="1000" b="0" i="0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486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이산형 자료</a:t>
                      </a:r>
                      <a:endParaRPr lang="en-US" altLang="ko-KR" sz="1500" b="0" i="0" kern="1200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Discrete Data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데이터가 </a:t>
                      </a:r>
                      <a:r>
                        <a:rPr lang="ko-KR" altLang="en-US" sz="1500" b="0" i="0" kern="1200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비연</a:t>
                      </a: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500" b="0" i="0" kern="1200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속량으로서</a:t>
                      </a:r>
                      <a:r>
                        <a:rPr lang="ko-KR" altLang="en-US" sz="15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셀 수 있는 형태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Ex)</a:t>
                      </a:r>
                      <a:r>
                        <a:rPr lang="ko-KR" alt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자식 수 </a:t>
                      </a:r>
                      <a:r>
                        <a:rPr lang="en-US" altLang="ko-KR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r>
                        <a:rPr lang="ko-KR" alt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849017"/>
                  </a:ext>
                </a:extLst>
              </a:tr>
            </a:tbl>
          </a:graphicData>
        </a:graphic>
      </p:graphicFrame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4F74FF33-F6BA-432D-9AAC-664BB7C3A8B1}"/>
              </a:ext>
            </a:extLst>
          </p:cNvPr>
          <p:cNvGraphicFramePr>
            <a:graphicFrameLocks noGrp="1"/>
          </p:cNvGraphicFramePr>
          <p:nvPr/>
        </p:nvGraphicFramePr>
        <p:xfrm>
          <a:off x="7136856" y="2962001"/>
          <a:ext cx="4683072" cy="3522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736">
                  <a:extLst>
                    <a:ext uri="{9D8B030D-6E8A-4147-A177-3AD203B41FA5}">
                      <a16:colId xmlns:a16="http://schemas.microsoft.com/office/drawing/2014/main" val="488226432"/>
                    </a:ext>
                  </a:extLst>
                </a:gridCol>
                <a:gridCol w="1669002">
                  <a:extLst>
                    <a:ext uri="{9D8B030D-6E8A-4147-A177-3AD203B41FA5}">
                      <a16:colId xmlns:a16="http://schemas.microsoft.com/office/drawing/2014/main" val="3807177391"/>
                    </a:ext>
                  </a:extLst>
                </a:gridCol>
                <a:gridCol w="1398334">
                  <a:extLst>
                    <a:ext uri="{9D8B030D-6E8A-4147-A177-3AD203B41FA5}">
                      <a16:colId xmlns:a16="http://schemas.microsoft.com/office/drawing/2014/main" val="2443042534"/>
                    </a:ext>
                  </a:extLst>
                </a:gridCol>
              </a:tblGrid>
              <a:tr h="5302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 데이터 조합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요약 통계 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 시각화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915568"/>
                  </a:ext>
                </a:extLst>
              </a:tr>
              <a:tr h="9973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 Categorical – </a:t>
                      </a:r>
                    </a:p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Categorical 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교차 테이블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모자이크 플롯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37605"/>
                  </a:ext>
                </a:extLst>
              </a:tr>
              <a:tr h="9973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 Numeric – </a:t>
                      </a:r>
                    </a:p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Categorical 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카테고리별 통계 값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박스 플롯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899334"/>
                  </a:ext>
                </a:extLst>
              </a:tr>
              <a:tr h="9973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 Numeric – </a:t>
                      </a:r>
                    </a:p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Numeric 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상관계수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산점도</a:t>
                      </a:r>
                      <a:endParaRPr lang="ko-KR" altLang="en-US" sz="15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1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49605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1496-961B-4995-82A4-6B10B272D4CE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2-1-5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승선지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요금에 따른 생존율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84687-2A0D-403D-BF6B-C74B47270C21}"/>
              </a:ext>
            </a:extLst>
          </p:cNvPr>
          <p:cNvSpPr txBox="1"/>
          <p:nvPr/>
        </p:nvSpPr>
        <p:spPr>
          <a:xfrm>
            <a:off x="1181099" y="2200275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(3) 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승선지별 생존율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1201DE-08C7-4787-8A5D-0B797FF92EC5}"/>
              </a:ext>
            </a:extLst>
          </p:cNvPr>
          <p:cNvGrpSpPr/>
          <p:nvPr/>
        </p:nvGrpSpPr>
        <p:grpSpPr>
          <a:xfrm>
            <a:off x="521296" y="3258537"/>
            <a:ext cx="5432032" cy="2059713"/>
            <a:chOff x="1056316" y="2818682"/>
            <a:chExt cx="4377448" cy="164550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0D3EBAF-0FA7-4C0E-846B-FC10D4DF8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86" t="36800" r="48910" b="47470"/>
            <a:stretch/>
          </p:blipFill>
          <p:spPr>
            <a:xfrm>
              <a:off x="1056317" y="2818682"/>
              <a:ext cx="4377447" cy="107873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4730F7-FBCC-482D-A41F-81CCB5BA3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425" t="71111" r="48670" b="21513"/>
            <a:stretch/>
          </p:blipFill>
          <p:spPr>
            <a:xfrm>
              <a:off x="1056316" y="3958350"/>
              <a:ext cx="4377448" cy="505838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55A25A2-A784-42B7-84A6-CB7952BBF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54" t="33051" r="20346" b="54216"/>
          <a:stretch/>
        </p:blipFill>
        <p:spPr>
          <a:xfrm>
            <a:off x="5953328" y="1208400"/>
            <a:ext cx="6093590" cy="7322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474D3A-31A3-42C8-BB12-51710CEBB0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46" t="24398" r="51263" b="35019"/>
          <a:stretch/>
        </p:blipFill>
        <p:spPr>
          <a:xfrm>
            <a:off x="6296227" y="2287064"/>
            <a:ext cx="5546706" cy="37920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2A4029-42D4-4854-89AC-C3D278C7A7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86" t="36800" r="49608" b="19843"/>
          <a:stretch/>
        </p:blipFill>
        <p:spPr>
          <a:xfrm>
            <a:off x="735084" y="2393076"/>
            <a:ext cx="5202485" cy="3603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159671-235A-40D1-AB4A-3980B2B27BD8}"/>
              </a:ext>
            </a:extLst>
          </p:cNvPr>
          <p:cNvSpPr txBox="1"/>
          <p:nvPr/>
        </p:nvSpPr>
        <p:spPr>
          <a:xfrm>
            <a:off x="3392091" y="4188215"/>
            <a:ext cx="2740566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승선지의 생존율이 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가장 높다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 수로만 따졌을 때는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승선지가 가장 많다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02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2-1.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경제적 격차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AC0B8-2D3B-4A96-93B3-3353139D039B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2-1-5 </a:t>
            </a:r>
            <a:r>
              <a:rPr lang="ko-KR" altLang="en-US" dirty="0" err="1">
                <a:solidFill>
                  <a:schemeClr val="lt1"/>
                </a:solidFill>
                <a:latin typeface="나눔스퀘어 Bold"/>
                <a:ea typeface="나눔스퀘어 Bold"/>
              </a:rPr>
              <a:t>승선지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요금에 따른 생존율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32E5E-BB66-4799-8EAE-E7FC020A7541}"/>
              </a:ext>
            </a:extLst>
          </p:cNvPr>
          <p:cNvSpPr txBox="1"/>
          <p:nvPr/>
        </p:nvSpPr>
        <p:spPr>
          <a:xfrm>
            <a:off x="1181099" y="2200275"/>
            <a:ext cx="505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(3) </a:t>
            </a:r>
            <a:r>
              <a:rPr lang="ko-KR" altLang="en-US" dirty="0" err="1">
                <a:solidFill>
                  <a:srgbClr val="FFFF00"/>
                </a:solidFill>
                <a:latin typeface="+mn-ea"/>
              </a:rPr>
              <a:t>승선지</a:t>
            </a:r>
            <a:r>
              <a:rPr lang="en-US" altLang="ko-KR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FFFF00"/>
                </a:solidFill>
                <a:latin typeface="+mn-ea"/>
              </a:rPr>
              <a:t>요금으로 보는 생존자 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C39971-8C3B-4E86-A86E-1873443C8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7" t="29783" r="46197" b="31726"/>
          <a:stretch/>
        </p:blipFill>
        <p:spPr>
          <a:xfrm>
            <a:off x="335341" y="3053439"/>
            <a:ext cx="5509230" cy="3069776"/>
          </a:xfrm>
          <a:prstGeom prst="rect">
            <a:avLst/>
          </a:prstGeom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D958D5C6-CF47-46C5-94F8-C46FC02F640F}"/>
              </a:ext>
            </a:extLst>
          </p:cNvPr>
          <p:cNvSpPr/>
          <p:nvPr/>
        </p:nvSpPr>
        <p:spPr>
          <a:xfrm>
            <a:off x="5955366" y="4158440"/>
            <a:ext cx="449092" cy="544749"/>
          </a:xfrm>
          <a:prstGeom prst="chevron">
            <a:avLst/>
          </a:prstGeom>
          <a:solidFill>
            <a:srgbClr val="E8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430763-6AC0-444A-9E57-245CC0C3F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47" t="41040" r="40452" b="20230"/>
          <a:stretch/>
        </p:blipFill>
        <p:spPr>
          <a:xfrm>
            <a:off x="6515253" y="3053439"/>
            <a:ext cx="5437762" cy="3069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4A19B0-8667-45D8-86F4-CFECADC4967E}"/>
              </a:ext>
            </a:extLst>
          </p:cNvPr>
          <p:cNvSpPr txBox="1"/>
          <p:nvPr/>
        </p:nvSpPr>
        <p:spPr>
          <a:xfrm>
            <a:off x="7535228" y="601143"/>
            <a:ext cx="551437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승선지에서 사망자는 대부분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요금이 적은 구간에 포진해 있다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승선지의 경우 다른 승선지에 비해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비교적 요금을 많이 지불한 승객이 많고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생존자도 많았다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7190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2-2.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나이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1496-961B-4995-82A4-6B10B272D4CE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2-2-1 </a:t>
            </a:r>
            <a:r>
              <a:rPr lang="ko-KR" altLang="en-US" dirty="0">
                <a:solidFill>
                  <a:srgbClr val="FFFF00"/>
                </a:solidFill>
                <a:latin typeface="나눔스퀘어 Bold"/>
                <a:ea typeface="나눔스퀘어 Bold"/>
              </a:rPr>
              <a:t>승선지별 나이 분포</a:t>
            </a:r>
            <a:endParaRPr lang="en-US" altLang="ko-KR" dirty="0">
              <a:solidFill>
                <a:srgbClr val="FFFF00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28554D-F39E-4960-86E2-B65D37619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t="47732" r="52660" b="44349"/>
          <a:stretch/>
        </p:blipFill>
        <p:spPr>
          <a:xfrm>
            <a:off x="1056317" y="2352835"/>
            <a:ext cx="4430832" cy="606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2EE1E2-EEA0-44F5-8F75-D4024046E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86" t="29783" r="52739" b="31442"/>
          <a:stretch/>
        </p:blipFill>
        <p:spPr>
          <a:xfrm>
            <a:off x="1056317" y="3105384"/>
            <a:ext cx="4837136" cy="33306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1D912A-C2EA-4B9A-B1BE-F9C8047A60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88" t="22430" r="59760" b="42364"/>
          <a:stretch/>
        </p:blipFill>
        <p:spPr>
          <a:xfrm>
            <a:off x="6408851" y="312981"/>
            <a:ext cx="3717817" cy="24243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AD91DD4-0A3A-40D8-A916-97FFEA042F9A}"/>
              </a:ext>
            </a:extLst>
          </p:cNvPr>
          <p:cNvSpPr/>
          <p:nvPr/>
        </p:nvSpPr>
        <p:spPr>
          <a:xfrm>
            <a:off x="2498021" y="2750439"/>
            <a:ext cx="3698498" cy="576325"/>
          </a:xfrm>
          <a:prstGeom prst="rect">
            <a:avLst/>
          </a:prstGeom>
          <a:solidFill>
            <a:srgbClr val="1F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나중에 칼럼 명 다시 고칠 거면 굳이 따로</a:t>
            </a:r>
            <a:endParaRPr lang="en-US" altLang="ko-KR" sz="1400" dirty="0"/>
          </a:p>
          <a:p>
            <a:r>
              <a:rPr lang="ko-KR" altLang="en-US" sz="1400" dirty="0"/>
              <a:t> 데이터 프레임  만들 필요 없음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F49C94-AD09-47C1-84B5-AF2FB59E9F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69" t="27660" r="64468" b="66458"/>
          <a:stretch/>
        </p:blipFill>
        <p:spPr>
          <a:xfrm>
            <a:off x="6387967" y="2909374"/>
            <a:ext cx="2311939" cy="403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900B07-AA41-4BAE-B9B5-333E0298CF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46" t="43059" r="46256" b="19244"/>
          <a:stretch/>
        </p:blipFill>
        <p:spPr>
          <a:xfrm>
            <a:off x="6387967" y="3482842"/>
            <a:ext cx="5309519" cy="2932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198298-4360-45B4-B5ED-EA06B11F67DB}"/>
              </a:ext>
            </a:extLst>
          </p:cNvPr>
          <p:cNvSpPr txBox="1"/>
          <p:nvPr/>
        </p:nvSpPr>
        <p:spPr>
          <a:xfrm>
            <a:off x="8910920" y="2838581"/>
            <a:ext cx="293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승선지는 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노인 탑승객이 거의 없음</a:t>
            </a:r>
          </a:p>
        </p:txBody>
      </p:sp>
    </p:spTree>
    <p:extLst>
      <p:ext uri="{BB962C8B-B14F-4D97-AF65-F5344CB8AC3E}">
        <p14:creationId xmlns:p14="http://schemas.microsoft.com/office/powerpoint/2010/main" val="396511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32510-B602-49E2-B08B-652B58A0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157B9-0712-4679-BF88-32C99466C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97D14-26FB-4452-957E-B5A63A93D34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03AA9-1D6B-4D78-BCC3-6BACCAE99255}"/>
              </a:ext>
            </a:extLst>
          </p:cNvPr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2-2. </a:t>
            </a:r>
            <a:r>
              <a:rPr lang="ko-KR" altLang="en-US" sz="3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나이</a:t>
            </a:r>
            <a:endParaRPr kumimoji="0" lang="en-US" altLang="ko-KR" sz="3500" b="0" i="0" u="none" strike="noStrike" kern="1200" cap="none" spc="0" normalizeH="0" baseline="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4D790-4C6C-4E8B-A5B3-BC6C23EC948B}"/>
              </a:ext>
            </a:extLst>
          </p:cNvPr>
          <p:cNvSpPr txBox="1"/>
          <p:nvPr/>
        </p:nvSpPr>
        <p:spPr>
          <a:xfrm>
            <a:off x="884463" y="734785"/>
            <a:ext cx="3706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수치형</a:t>
            </a: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나눔스퀘어 Bold"/>
                <a:ea typeface="나눔스퀘어 Bold"/>
              </a:rPr>
              <a:t>명목형 변수 간 관계 파악</a:t>
            </a:r>
            <a:endParaRPr lang="en-US" altLang="ko-KR" dirty="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1496-961B-4995-82A4-6B10B272D4CE}"/>
              </a:ext>
            </a:extLst>
          </p:cNvPr>
          <p:cNvSpPr txBox="1"/>
          <p:nvPr/>
        </p:nvSpPr>
        <p:spPr>
          <a:xfrm>
            <a:off x="1056317" y="1724412"/>
            <a:ext cx="89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2-2-1 </a:t>
            </a:r>
            <a:r>
              <a:rPr lang="ko-KR" altLang="en-US" dirty="0">
                <a:solidFill>
                  <a:srgbClr val="FFFF00"/>
                </a:solidFill>
                <a:latin typeface="나눔스퀘어 Bold"/>
                <a:ea typeface="나눔스퀘어 Bold"/>
              </a:rPr>
              <a:t>승선지별 나이 분포</a:t>
            </a:r>
            <a:endParaRPr lang="en-US" altLang="ko-KR" dirty="0">
              <a:solidFill>
                <a:srgbClr val="FFFF00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A0CDC8-8994-464F-B991-4B0C97155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2" t="24398" r="40612" b="21371"/>
          <a:stretch/>
        </p:blipFill>
        <p:spPr>
          <a:xfrm>
            <a:off x="884462" y="2216042"/>
            <a:ext cx="5984690" cy="42768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DFD265-3B89-4307-8BCD-3037F29ED6CB}"/>
              </a:ext>
            </a:extLst>
          </p:cNvPr>
          <p:cNvSpPr txBox="1"/>
          <p:nvPr/>
        </p:nvSpPr>
        <p:spPr>
          <a:xfrm>
            <a:off x="7344733" y="3025273"/>
            <a:ext cx="4428167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승선지의 탑승객 수가 제일 많다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S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승선지는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중장년층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비율도 꽤 크다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주로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20-30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대가 탑승했다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225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E264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4500563" y="3097053"/>
            <a:ext cx="319087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8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감사합니다 </a:t>
            </a:r>
            <a:r>
              <a:rPr lang="en-US" altLang="ko-KR" sz="38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:)</a:t>
            </a:r>
            <a:endParaRPr lang="ko-KR" altLang="en-US" sz="3800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249" y="8813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488614-6281-439D-BFA6-4AA4B5F7A7F0}"/>
              </a:ext>
            </a:extLst>
          </p:cNvPr>
          <p:cNvSpPr txBox="1"/>
          <p:nvPr/>
        </p:nvSpPr>
        <p:spPr>
          <a:xfrm>
            <a:off x="8505595" y="2534141"/>
            <a:ext cx="29432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</a:t>
            </a:r>
            <a:r>
              <a:rPr lang="en-US" altLang="ko-KR" sz="18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plot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</a:t>
            </a:r>
            <a:r>
              <a:rPr lang="en-US" altLang="ko-KR" sz="18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plot</a:t>
            </a:r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EDA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시각화 그래프 사용법</a:t>
            </a:r>
            <a:endParaRPr kumimoji="0" lang="en-US" altLang="ko-KR" sz="3500" b="0" i="0" u="none" strike="noStrike" kern="1200" cap="none" spc="0" normalizeH="0" baseline="0" dirty="0">
              <a:solidFill>
                <a:srgbClr val="FFA01C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C906E4-552F-4B1E-8F55-41CF4BEC7900}"/>
              </a:ext>
            </a:extLst>
          </p:cNvPr>
          <p:cNvSpPr txBox="1"/>
          <p:nvPr/>
        </p:nvSpPr>
        <p:spPr>
          <a:xfrm>
            <a:off x="4948561" y="1990916"/>
            <a:ext cx="229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A01C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Numeric – Numeric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CEA1C-52B5-43B0-921F-6D7C6B3F1160}"/>
              </a:ext>
            </a:extLst>
          </p:cNvPr>
          <p:cNvSpPr txBox="1"/>
          <p:nvPr/>
        </p:nvSpPr>
        <p:spPr>
          <a:xfrm>
            <a:off x="4624363" y="2548265"/>
            <a:ext cx="29432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</a:t>
            </a:r>
            <a:r>
              <a:rPr lang="en-US" altLang="ko-KR" sz="18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mplot</a:t>
            </a:r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8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Distplot</a:t>
            </a:r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28937-715F-48E4-8B98-6DF719C2523B}"/>
              </a:ext>
            </a:extLst>
          </p:cNvPr>
          <p:cNvSpPr txBox="1"/>
          <p:nvPr/>
        </p:nvSpPr>
        <p:spPr>
          <a:xfrm>
            <a:off x="951717" y="1990916"/>
            <a:ext cx="3043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FFA01C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Categorical – Categorical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F43A7-2122-4B53-9DB2-1A95FCD14D0D}"/>
              </a:ext>
            </a:extLst>
          </p:cNvPr>
          <p:cNvSpPr txBox="1"/>
          <p:nvPr/>
        </p:nvSpPr>
        <p:spPr>
          <a:xfrm>
            <a:off x="1001697" y="2548265"/>
            <a:ext cx="29432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en-US" altLang="ko-KR" sz="18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ountplot</a:t>
            </a:r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9D267D-79BE-43EE-BAF8-7F96E3F0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2" y="3023518"/>
            <a:ext cx="2152887" cy="1445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C806E4-943D-470E-97CF-21ECDD32F05E}"/>
              </a:ext>
            </a:extLst>
          </p:cNvPr>
          <p:cNvSpPr txBox="1"/>
          <p:nvPr/>
        </p:nvSpPr>
        <p:spPr>
          <a:xfrm>
            <a:off x="8647466" y="366476"/>
            <a:ext cx="2835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A01C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Numeric – Categorical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70799-F976-4258-86BC-078919BAF3A6}"/>
              </a:ext>
            </a:extLst>
          </p:cNvPr>
          <p:cNvSpPr txBox="1"/>
          <p:nvPr/>
        </p:nvSpPr>
        <p:spPr>
          <a:xfrm>
            <a:off x="8505596" y="793939"/>
            <a:ext cx="29432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</a:t>
            </a:r>
            <a:r>
              <a:rPr lang="en-US" altLang="ko-KR" sz="1800" dirty="0" err="1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plot</a:t>
            </a:r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CD84DA-5975-4D7E-B385-CE2E1959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457" y="1217558"/>
            <a:ext cx="1619547" cy="12802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E28C67-C34E-45D5-8FA2-986FF1C15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530" y="2965611"/>
            <a:ext cx="2001306" cy="16298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3AB3DC-F163-4ED0-B9C3-A339603F6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843" y="5146444"/>
            <a:ext cx="2130313" cy="14261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80C68C-6C1D-478C-B74C-977993F8C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686" y="2931097"/>
            <a:ext cx="1974627" cy="16298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773399-34FF-4DB5-9BA4-3D2655C76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172" y="5146444"/>
            <a:ext cx="2157708" cy="14746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0C97F5-7338-4F52-B063-5FFC8F450F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2944" y="5133588"/>
            <a:ext cx="1704478" cy="16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5444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78" y="6574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EDA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 err="1">
                <a:solidFill>
                  <a:srgbClr val="FFA01C"/>
                </a:solidFill>
                <a:latin typeface="나눔스퀘어 ExtraBold"/>
                <a:ea typeface="나눔스퀘어 ExtraBold"/>
              </a:rPr>
              <a:t>영상커리</a:t>
            </a:r>
            <a:r>
              <a:rPr lang="ko-KR" altLang="en-US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EDA</a:t>
            </a:r>
          </a:p>
        </p:txBody>
      </p:sp>
      <p:sp>
        <p:nvSpPr>
          <p:cNvPr id="51" name="내용 개체 틀 2"/>
          <p:cNvSpPr>
            <a:spLocks noGrp="1"/>
          </p:cNvSpPr>
          <p:nvPr/>
        </p:nvSpPr>
        <p:spPr>
          <a:xfrm>
            <a:off x="885256" y="1613205"/>
            <a:ext cx="9076284" cy="411351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(preprocessing)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63D844-D11E-4745-AD3B-1F77FB9AE24F}"/>
              </a:ext>
            </a:extLst>
          </p:cNvPr>
          <p:cNvGrpSpPr/>
          <p:nvPr/>
        </p:nvGrpSpPr>
        <p:grpSpPr>
          <a:xfrm>
            <a:off x="1078173" y="2164040"/>
            <a:ext cx="7403913" cy="4024076"/>
            <a:chOff x="1363696" y="2817882"/>
            <a:chExt cx="7403913" cy="402407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67B7910-CD6A-4C7F-96CE-2D1942867E3E}"/>
                </a:ext>
              </a:extLst>
            </p:cNvPr>
            <p:cNvGrpSpPr/>
            <p:nvPr/>
          </p:nvGrpSpPr>
          <p:grpSpPr>
            <a:xfrm>
              <a:off x="1363696" y="2817882"/>
              <a:ext cx="6210775" cy="323165"/>
              <a:chOff x="4122938" y="3834304"/>
              <a:chExt cx="6210775" cy="323165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0E50C2F-7346-4E63-B8AA-8881BC928E92}"/>
                  </a:ext>
                </a:extLst>
              </p:cNvPr>
              <p:cNvSpPr/>
              <p:nvPr/>
            </p:nvSpPr>
            <p:spPr>
              <a:xfrm>
                <a:off x="4122938" y="3853844"/>
                <a:ext cx="1221419" cy="284086"/>
              </a:xfrm>
              <a:prstGeom prst="roundRect">
                <a:avLst>
                  <a:gd name="adj" fmla="val 3854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2B17FD-80AF-443F-92F9-14C920292635}"/>
                  </a:ext>
                </a:extLst>
              </p:cNvPr>
              <p:cNvSpPr txBox="1"/>
              <p:nvPr/>
            </p:nvSpPr>
            <p:spPr>
              <a:xfrm>
                <a:off x="4239193" y="3834304"/>
                <a:ext cx="609452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 err="1">
                    <a:solidFill>
                      <a:srgbClr val="272727"/>
                    </a:solidFill>
                    <a:latin typeface="+mj-ea"/>
                    <a:ea typeface="+mj-ea"/>
                  </a:rPr>
                  <a:t>df.isnull</a:t>
                </a:r>
                <a:r>
                  <a:rPr lang="en-US" altLang="ko-KR" sz="1500" dirty="0">
                    <a:solidFill>
                      <a:srgbClr val="272727"/>
                    </a:solidFill>
                    <a:latin typeface="+mj-ea"/>
                    <a:ea typeface="+mj-ea"/>
                  </a:rPr>
                  <a:t>( )</a:t>
                </a:r>
                <a:endParaRPr lang="ko-KR" altLang="en-US" sz="1500" dirty="0">
                  <a:solidFill>
                    <a:srgbClr val="272727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A4DBCD-C7BF-4941-B32F-FB62A1D11DF8}"/>
                </a:ext>
              </a:extLst>
            </p:cNvPr>
            <p:cNvSpPr txBox="1"/>
            <p:nvPr/>
          </p:nvSpPr>
          <p:spPr>
            <a:xfrm>
              <a:off x="2671609" y="28178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데이터의 </a:t>
              </a:r>
              <a:r>
                <a:rPr lang="en-US" altLang="ko-KR" b="0" i="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Null </a:t>
              </a:r>
              <a:r>
                <a:rPr lang="ko-KR" altLang="en-US" b="0" i="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값을 체크 </a:t>
              </a:r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660A6CB-B25A-49C8-891C-D479859FA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72"/>
            <a:stretch/>
          </p:blipFill>
          <p:spPr>
            <a:xfrm>
              <a:off x="1394490" y="3860633"/>
              <a:ext cx="3248025" cy="298132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D70FF54-03A7-45FF-8DCD-E3B26BC9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862" y="3321390"/>
              <a:ext cx="3248025" cy="561975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6701E01-D6C1-4AE1-9687-F01FEC0B238B}"/>
              </a:ext>
            </a:extLst>
          </p:cNvPr>
          <p:cNvGrpSpPr/>
          <p:nvPr/>
        </p:nvGrpSpPr>
        <p:grpSpPr>
          <a:xfrm>
            <a:off x="4353759" y="395829"/>
            <a:ext cx="7676805" cy="3532415"/>
            <a:chOff x="4353759" y="734785"/>
            <a:chExt cx="7676805" cy="353241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0BDA29B-759D-49F6-9C5D-4682733B2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2359" y="738050"/>
              <a:ext cx="6871627" cy="227424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C97734-DF3A-4425-A90A-4D61E723F985}"/>
                </a:ext>
              </a:extLst>
            </p:cNvPr>
            <p:cNvSpPr/>
            <p:nvPr/>
          </p:nvSpPr>
          <p:spPr>
            <a:xfrm>
              <a:off x="5152359" y="734785"/>
              <a:ext cx="6871627" cy="2277505"/>
            </a:xfrm>
            <a:prstGeom prst="rect">
              <a:avLst/>
            </a:prstGeom>
            <a:noFill/>
            <a:ln w="38100">
              <a:solidFill>
                <a:srgbClr val="FF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6F88943-F676-487A-A44A-3634DAAAC755}"/>
                </a:ext>
              </a:extLst>
            </p:cNvPr>
            <p:cNvCxnSpPr/>
            <p:nvPr/>
          </p:nvCxnSpPr>
          <p:spPr>
            <a:xfrm flipH="1">
              <a:off x="4353759" y="3012290"/>
              <a:ext cx="798600" cy="1254910"/>
            </a:xfrm>
            <a:prstGeom prst="line">
              <a:avLst/>
            </a:prstGeom>
            <a:ln w="38100">
              <a:solidFill>
                <a:srgbClr val="FFA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009C125-2DF7-4CE6-B35E-D31AEE41711F}"/>
                </a:ext>
              </a:extLst>
            </p:cNvPr>
            <p:cNvGrpSpPr/>
            <p:nvPr/>
          </p:nvGrpSpPr>
          <p:grpSpPr>
            <a:xfrm>
              <a:off x="5275559" y="3232440"/>
              <a:ext cx="6755005" cy="696546"/>
              <a:chOff x="5275559" y="3232440"/>
              <a:chExt cx="6755005" cy="69654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87F5E3D-E302-4FD5-AACA-646D3CA0A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5559" y="3232440"/>
                <a:ext cx="6748427" cy="323924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9F3B27E-84DA-4D26-A5F7-0FDD872BB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5559" y="3545895"/>
                <a:ext cx="6755005" cy="20118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9F98B09-06BB-420B-8D26-90BB11CD1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5559" y="3743706"/>
                <a:ext cx="6755005" cy="185280"/>
              </a:xfrm>
              <a:prstGeom prst="rect">
                <a:avLst/>
              </a:prstGeom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DA6758-A8D6-4111-ADDA-98AEDE6D914E}"/>
                </a:ext>
              </a:extLst>
            </p:cNvPr>
            <p:cNvGrpSpPr/>
            <p:nvPr/>
          </p:nvGrpSpPr>
          <p:grpSpPr>
            <a:xfrm>
              <a:off x="5354767" y="1147706"/>
              <a:ext cx="2058840" cy="1486440"/>
              <a:chOff x="5354767" y="1147706"/>
              <a:chExt cx="2058840" cy="148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8BCA0234-2AC0-45B3-8040-42A7B82F2A38}"/>
                      </a:ext>
                    </a:extLst>
                  </p14:cNvPr>
                  <p14:cNvContentPartPr/>
                  <p14:nvPr/>
                </p14:nvContentPartPr>
                <p14:xfrm>
                  <a:off x="5456287" y="1147706"/>
                  <a:ext cx="576000" cy="4464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8BCA0234-2AC0-45B3-8040-42A7B82F2A3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438647" y="1112066"/>
                    <a:ext cx="61164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8B643134-706D-46EA-AA25-48592CFD16E6}"/>
                      </a:ext>
                    </a:extLst>
                  </p14:cNvPr>
                  <p14:cNvContentPartPr/>
                  <p14:nvPr/>
                </p14:nvContentPartPr>
                <p14:xfrm>
                  <a:off x="5387527" y="1374146"/>
                  <a:ext cx="1098360" cy="2052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8B643134-706D-46EA-AA25-48592CFD16E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369527" y="1338506"/>
                    <a:ext cx="11340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7A0ADCB1-F046-49F8-B533-94232BDDA99F}"/>
                      </a:ext>
                    </a:extLst>
                  </p14:cNvPr>
                  <p14:cNvContentPartPr/>
                  <p14:nvPr/>
                </p14:nvContentPartPr>
                <p14:xfrm>
                  <a:off x="5360887" y="1624346"/>
                  <a:ext cx="1065600" cy="2700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7A0ADCB1-F046-49F8-B533-94232BDDA99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343247" y="1588706"/>
                    <a:ext cx="110124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A1A7B685-24EA-405A-80B0-DFEB1F756678}"/>
                      </a:ext>
                    </a:extLst>
                  </p14:cNvPr>
                  <p14:cNvContentPartPr/>
                  <p14:nvPr/>
                </p14:nvContentPartPr>
                <p14:xfrm>
                  <a:off x="5354767" y="1887146"/>
                  <a:ext cx="546120" cy="1404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A1A7B685-24EA-405A-80B0-DFEB1F75667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336767" y="1851506"/>
                    <a:ext cx="58176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25776C96-286F-41A7-8629-C14E0EF8B99C}"/>
                      </a:ext>
                    </a:extLst>
                  </p14:cNvPr>
                  <p14:cNvContentPartPr/>
                  <p14:nvPr/>
                </p14:nvContentPartPr>
                <p14:xfrm>
                  <a:off x="5387527" y="2131226"/>
                  <a:ext cx="342000" cy="1404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25776C96-286F-41A7-8629-C14E0EF8B99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69527" y="2095226"/>
                    <a:ext cx="37764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D48B65A8-018E-45A3-A49A-96D14A61683C}"/>
                      </a:ext>
                    </a:extLst>
                  </p14:cNvPr>
                  <p14:cNvContentPartPr/>
                  <p14:nvPr/>
                </p14:nvContentPartPr>
                <p14:xfrm>
                  <a:off x="5393647" y="2328506"/>
                  <a:ext cx="2019960" cy="5400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D48B65A8-018E-45A3-A49A-96D14A61683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376007" y="2292506"/>
                    <a:ext cx="205560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49" name="잉크 48">
                    <a:extLst>
                      <a:ext uri="{FF2B5EF4-FFF2-40B4-BE49-F238E27FC236}">
                        <a16:creationId xmlns:a16="http://schemas.microsoft.com/office/drawing/2014/main" id="{2EF27A4A-B413-46F7-9D51-5FEEB191236A}"/>
                      </a:ext>
                    </a:extLst>
                  </p14:cNvPr>
                  <p14:cNvContentPartPr/>
                  <p14:nvPr/>
                </p14:nvContentPartPr>
                <p14:xfrm>
                  <a:off x="5400487" y="2591306"/>
                  <a:ext cx="312480" cy="42840"/>
                </p14:xfrm>
              </p:contentPart>
            </mc:Choice>
            <mc:Fallback xmlns="">
              <p:pic>
                <p:nvPicPr>
                  <p:cNvPr id="49" name="잉크 48">
                    <a:extLst>
                      <a:ext uri="{FF2B5EF4-FFF2-40B4-BE49-F238E27FC236}">
                        <a16:creationId xmlns:a16="http://schemas.microsoft.com/office/drawing/2014/main" id="{2EF27A4A-B413-46F7-9D51-5FEEB191236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382847" y="2555666"/>
                    <a:ext cx="348120" cy="114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E12AE84A-A6B3-4407-B7CC-5827BE5B3D4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8141" y="4908512"/>
            <a:ext cx="3020523" cy="148294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664346A6-6FBF-4923-809F-1B7C8450E1EE}"/>
              </a:ext>
            </a:extLst>
          </p:cNvPr>
          <p:cNvGrpSpPr/>
          <p:nvPr/>
        </p:nvGrpSpPr>
        <p:grpSpPr>
          <a:xfrm>
            <a:off x="8650100" y="4902744"/>
            <a:ext cx="3380464" cy="1655090"/>
            <a:chOff x="5305862" y="5458176"/>
            <a:chExt cx="3380464" cy="165509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451561E-7929-4000-A1E0-324AED88B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305862" y="5458176"/>
              <a:ext cx="3380464" cy="386748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34BE927-0343-420E-A5AC-D1F41B7A2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305862" y="5846452"/>
              <a:ext cx="3380464" cy="1266814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549A8A6-2A4C-40D2-B72D-982D26B09EB2}"/>
              </a:ext>
            </a:extLst>
          </p:cNvPr>
          <p:cNvGrpSpPr/>
          <p:nvPr/>
        </p:nvGrpSpPr>
        <p:grpSpPr>
          <a:xfrm>
            <a:off x="8459119" y="3712705"/>
            <a:ext cx="257285" cy="1008128"/>
            <a:chOff x="8459119" y="3633765"/>
            <a:chExt cx="257285" cy="1008128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C01C381-9B7A-4CEF-8DDD-106E99A18B00}"/>
                </a:ext>
              </a:extLst>
            </p:cNvPr>
            <p:cNvCxnSpPr>
              <a:cxnSpLocks/>
            </p:cNvCxnSpPr>
            <p:nvPr/>
          </p:nvCxnSpPr>
          <p:spPr>
            <a:xfrm>
              <a:off x="8588172" y="3633765"/>
              <a:ext cx="0" cy="865872"/>
            </a:xfrm>
            <a:prstGeom prst="line">
              <a:avLst/>
            </a:prstGeom>
            <a:ln w="38100">
              <a:solidFill>
                <a:srgbClr val="FFA0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DE26E985-E048-40C6-9643-5D51CE19F35F}"/>
                </a:ext>
              </a:extLst>
            </p:cNvPr>
            <p:cNvSpPr/>
            <p:nvPr/>
          </p:nvSpPr>
          <p:spPr>
            <a:xfrm rot="10800000">
              <a:off x="8459119" y="4354912"/>
              <a:ext cx="257285" cy="286981"/>
            </a:xfrm>
            <a:prstGeom prst="triangle">
              <a:avLst/>
            </a:prstGeom>
            <a:solidFill>
              <a:srgbClr val="FFA01C"/>
            </a:solidFill>
            <a:ln>
              <a:solidFill>
                <a:srgbClr val="FF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D57B000-809F-43D2-B754-F2D6804A859C}"/>
              </a:ext>
            </a:extLst>
          </p:cNvPr>
          <p:cNvSpPr txBox="1"/>
          <p:nvPr/>
        </p:nvSpPr>
        <p:spPr>
          <a:xfrm>
            <a:off x="8806726" y="3947390"/>
            <a:ext cx="1743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결측치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로 처리</a:t>
            </a:r>
          </a:p>
        </p:txBody>
      </p:sp>
    </p:spTree>
    <p:extLst>
      <p:ext uri="{BB962C8B-B14F-4D97-AF65-F5344CB8AC3E}">
        <p14:creationId xmlns:p14="http://schemas.microsoft.com/office/powerpoint/2010/main" val="223032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EDA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 err="1">
                <a:solidFill>
                  <a:srgbClr val="FFA01C"/>
                </a:solidFill>
                <a:latin typeface="나눔스퀘어 ExtraBold"/>
                <a:ea typeface="나눔스퀘어 ExtraBold"/>
              </a:rPr>
              <a:t>영상커리</a:t>
            </a:r>
            <a:r>
              <a:rPr lang="ko-KR" altLang="en-US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EDA</a:t>
            </a:r>
          </a:p>
        </p:txBody>
      </p:sp>
      <p:sp>
        <p:nvSpPr>
          <p:cNvPr id="51" name="내용 개체 틀 2"/>
          <p:cNvSpPr>
            <a:spLocks noGrp="1"/>
          </p:cNvSpPr>
          <p:nvPr/>
        </p:nvSpPr>
        <p:spPr>
          <a:xfrm>
            <a:off x="884462" y="1596299"/>
            <a:ext cx="9076284" cy="411351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종속변수의 분포를 살펴본다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=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정답값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(Outcome)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보기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EF5ACB-EED7-41BF-8C4B-7149060C552A}"/>
              </a:ext>
            </a:extLst>
          </p:cNvPr>
          <p:cNvGrpSpPr/>
          <p:nvPr/>
        </p:nvGrpSpPr>
        <p:grpSpPr>
          <a:xfrm>
            <a:off x="1044289" y="2219090"/>
            <a:ext cx="4143375" cy="2314575"/>
            <a:chOff x="1044289" y="2705888"/>
            <a:chExt cx="4143375" cy="23145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18D7B7-8D87-4FBE-8955-E4E9AC17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289" y="2705888"/>
              <a:ext cx="4143375" cy="23145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D299450-074A-4C0D-A73B-7BE14103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7963" y="2798149"/>
              <a:ext cx="287052" cy="162246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27F90B0-749A-41AA-9703-82BB07671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604" y="2216594"/>
            <a:ext cx="3924300" cy="32670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E68C1C-A9EE-412F-A767-24A82AE4BDD7}"/>
              </a:ext>
            </a:extLst>
          </p:cNvPr>
          <p:cNvSpPr txBox="1"/>
          <p:nvPr/>
        </p:nvSpPr>
        <p:spPr>
          <a:xfrm>
            <a:off x="5534439" y="5662055"/>
            <a:ext cx="456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65%   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  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발병률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35%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1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4463" y="734785"/>
            <a:ext cx="2588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lt1"/>
                </a:solidFill>
                <a:latin typeface="나눔스퀘어 Bold"/>
                <a:ea typeface="나눔스퀘어 Bold"/>
              </a:rPr>
              <a:t>EDA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462" y="1093470"/>
            <a:ext cx="103985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 dirty="0" err="1">
                <a:solidFill>
                  <a:srgbClr val="FFA01C"/>
                </a:solidFill>
                <a:latin typeface="나눔스퀘어 ExtraBold"/>
                <a:ea typeface="나눔스퀘어 ExtraBold"/>
              </a:rPr>
              <a:t>영상커리</a:t>
            </a:r>
            <a:r>
              <a:rPr lang="ko-KR" altLang="en-US" sz="350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 </a:t>
            </a:r>
            <a:r>
              <a:rPr kumimoji="0" lang="en-US" altLang="ko-KR" sz="3500" b="0" i="0" u="none" strike="noStrike" kern="1200" cap="none" spc="0" normalizeH="0" baseline="0" dirty="0">
                <a:solidFill>
                  <a:srgbClr val="FFA01C"/>
                </a:solidFill>
                <a:latin typeface="나눔스퀘어 ExtraBold"/>
                <a:ea typeface="나눔스퀘어 ExtraBold"/>
              </a:rPr>
              <a:t>EDA</a:t>
            </a:r>
          </a:p>
        </p:txBody>
      </p:sp>
      <p:sp>
        <p:nvSpPr>
          <p:cNvPr id="51" name="내용 개체 틀 2"/>
          <p:cNvSpPr>
            <a:spLocks noGrp="1"/>
          </p:cNvSpPr>
          <p:nvPr/>
        </p:nvSpPr>
        <p:spPr>
          <a:xfrm>
            <a:off x="884462" y="1596299"/>
            <a:ext cx="9076284" cy="411351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독립변수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수치형 변수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의 분포를 살펴본다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.</a:t>
            </a:r>
            <a:b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</a:b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BDD63C7-7A91-4107-A200-35B2F7002285}"/>
              </a:ext>
            </a:extLst>
          </p:cNvPr>
          <p:cNvGrpSpPr/>
          <p:nvPr/>
        </p:nvGrpSpPr>
        <p:grpSpPr>
          <a:xfrm>
            <a:off x="884461" y="2047546"/>
            <a:ext cx="11773939" cy="6955750"/>
            <a:chOff x="884461" y="2216594"/>
            <a:chExt cx="11773939" cy="69557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E68C1C-A9EE-412F-A767-24A82AE4BDD7}"/>
                </a:ext>
              </a:extLst>
            </p:cNvPr>
            <p:cNvSpPr txBox="1"/>
            <p:nvPr/>
          </p:nvSpPr>
          <p:spPr>
            <a:xfrm>
              <a:off x="884461" y="2216594"/>
              <a:ext cx="11773939" cy="695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rgbClr val="C8D2D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임신횟수</a:t>
              </a:r>
              <a:endParaRPr lang="en-US" altLang="ko-KR" dirty="0">
                <a:solidFill>
                  <a:srgbClr val="C8D2D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20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countplot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)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임신횟수에 따른 당뇨병 발병 빈도수 </a:t>
              </a:r>
              <a:r>
                <a:rPr lang="ko-KR" altLang="en-US" sz="1600" dirty="0">
                  <a:solidFill>
                    <a:srgbClr val="FFC000"/>
                  </a:solidFill>
                  <a:latin typeface="+mn-ea"/>
                </a:rPr>
                <a:t>새로운 범주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를 생성</a:t>
              </a:r>
              <a:endParaRPr lang="en-US" altLang="ko-KR" sz="1600" dirty="0">
                <a:solidFill>
                  <a:schemeClr val="bg1"/>
                </a:solidFill>
                <a:latin typeface="+mn-ea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arplot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당뇨병 발병 여부를 기준으로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                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임신회수에 따른 포도당 수치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&amp; BMI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지수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&amp;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8D2D8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인슐린 수치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8D2D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b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ox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plot 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당뇨병 발병 여부를 기준으로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,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임신회수에 따른 인슐린 수치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+mn-ea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            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한 눈에 데이터의 분포를 파악하기에는 복잡함</a:t>
              </a: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violinplot,swarmplot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당뇨병 발병 여부를 기준으로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,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임신회수에 따른 인슐린 수치</a:t>
              </a:r>
              <a:endParaRPr lang="en-US" altLang="ko-KR" sz="1600" dirty="0">
                <a:solidFill>
                  <a:schemeClr val="bg1"/>
                </a:solidFill>
                <a:latin typeface="+mn-ea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600" dirty="0">
                <a:solidFill>
                  <a:schemeClr val="bg1"/>
                </a:solidFill>
                <a:latin typeface="+mn-ea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600" dirty="0">
                <a:solidFill>
                  <a:schemeClr val="bg1"/>
                </a:solidFill>
                <a:latin typeface="+mn-ea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8D2D8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전체적으로</a:t>
              </a:r>
              <a:endParaRPr lang="en-US" altLang="ko-KR" sz="16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ko-KR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arplot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)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BMI,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포도당 수치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인슐린 수치에 따른 당뇨병 발병 빈도수</a:t>
              </a:r>
              <a:endParaRPr lang="en-US" altLang="ko-KR" sz="2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2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2000" dirty="0" err="1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distplot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en-US" altLang="ko-KR" sz="2000" dirty="0" err="1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violinplot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각 카테고리별 당뇨병 발병여부 </a:t>
              </a:r>
              <a:endParaRPr lang="en-US" altLang="ko-KR" sz="2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20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                                   </a:t>
              </a:r>
              <a:r>
                <a:rPr lang="ko-KR" altLang="en-US" sz="1600" dirty="0">
                  <a:solidFill>
                    <a:prstClr val="white"/>
                  </a:solidFill>
                  <a:latin typeface="+mn-ea"/>
                </a:rPr>
                <a:t>임신횟수</a:t>
              </a:r>
              <a:r>
                <a:rPr lang="en-US" altLang="ko-KR" sz="1600" dirty="0">
                  <a:solidFill>
                    <a:prstClr val="white"/>
                  </a:solidFill>
                  <a:latin typeface="+mn-ea"/>
                </a:rPr>
                <a:t>, </a:t>
              </a:r>
              <a:r>
                <a:rPr lang="ko-KR" altLang="en-US" sz="1600" dirty="0">
                  <a:solidFill>
                    <a:prstClr val="white"/>
                  </a:solidFill>
                  <a:latin typeface="+mn-ea"/>
                </a:rPr>
                <a:t>포도당 수치가 높을수록 당뇨병 발병율이 높아짐 </a:t>
              </a:r>
              <a:r>
                <a:rPr lang="en-US" altLang="ko-KR" sz="1600" dirty="0">
                  <a:solidFill>
                    <a:prstClr val="white"/>
                  </a:solidFill>
                  <a:latin typeface="+mn-ea"/>
                </a:rPr>
                <a:t>-&gt; </a:t>
              </a:r>
              <a:r>
                <a:rPr lang="ko-KR" altLang="en-US" sz="1600" dirty="0">
                  <a:solidFill>
                    <a:srgbClr val="FFC000"/>
                  </a:solidFill>
                  <a:latin typeface="+mn-ea"/>
                </a:rPr>
                <a:t>새로운 범주</a:t>
              </a:r>
              <a:endParaRPr lang="en-US" altLang="ko-KR" sz="1600" dirty="0">
                <a:solidFill>
                  <a:srgbClr val="FFC000"/>
                </a:solidFill>
                <a:latin typeface="+mn-ea"/>
              </a:endParaRPr>
            </a:p>
            <a:p>
              <a:endParaRPr lang="en-US" altLang="ko-KR" sz="1600" dirty="0">
                <a:solidFill>
                  <a:prstClr val="white"/>
                </a:solidFill>
                <a:latin typeface="+mn-ea"/>
              </a:endParaRPr>
            </a:p>
            <a:p>
              <a:endParaRPr lang="ko-KR" altLang="en-US" sz="2000" dirty="0">
                <a:solidFill>
                  <a:prstClr val="white"/>
                </a:solidFill>
                <a:latin typeface="+mn-ea"/>
              </a:endParaRPr>
            </a:p>
            <a:p>
              <a:endParaRPr lang="en-US" altLang="ko-KR" sz="2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+mn-ea"/>
              </a:endParaRPr>
            </a:p>
            <a:p>
              <a:endParaRPr lang="en-US" altLang="ko-KR" sz="2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2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endPara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FFB5AB3-92CC-4405-9101-DFB5B9B83C51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97" y="4109678"/>
              <a:ext cx="0" cy="23820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5EDB84-77C5-4BB2-B763-B2482DD262AC}"/>
                </a:ext>
              </a:extLst>
            </p:cNvPr>
            <p:cNvSpPr txBox="1"/>
            <p:nvPr/>
          </p:nvSpPr>
          <p:spPr>
            <a:xfrm>
              <a:off x="1545593" y="5820842"/>
              <a:ext cx="4818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subplots</a:t>
              </a:r>
              <a:r>
                <a:rPr lang="ko-KR" altLang="en-US" sz="1600" dirty="0">
                  <a:solidFill>
                    <a:schemeClr val="bg1"/>
                  </a:solidFill>
                  <a:latin typeface="+mn-ea"/>
                </a:rPr>
                <a:t>으로 한 번에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(bool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은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int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로 바꿔줘야 함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.)</a:t>
              </a:r>
              <a:endParaRPr lang="ko-KR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0A0071D-F8A1-4EC3-9F1D-7B8E5813515B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97" y="5856983"/>
              <a:ext cx="0" cy="26627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060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Modern Love"/>
        <a:ea typeface="나눔스퀘어 Bold"/>
        <a:cs typeface=""/>
      </a:majorFont>
      <a:minorFont>
        <a:latin typeface="The Hand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2370</Words>
  <Application>Microsoft Office PowerPoint</Application>
  <PresentationFormat>와이드스크린</PresentationFormat>
  <Paragraphs>467</Paragraphs>
  <Slides>54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Wingdings</vt:lpstr>
      <vt:lpstr>Volte</vt:lpstr>
      <vt:lpstr>나눔스퀘어</vt:lpstr>
      <vt:lpstr>The Hand</vt:lpstr>
      <vt:lpstr>Modern Love</vt:lpstr>
      <vt:lpstr>Volte Semibold</vt:lpstr>
      <vt:lpstr>Arial</vt:lpstr>
      <vt:lpstr>나눔스퀘어 ExtraBold</vt:lpstr>
      <vt:lpstr>Slack-Lato</vt:lpstr>
      <vt:lpstr>나눔스퀘어 Bold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행열의 개념</dc:title>
  <dc:creator>윤진 신</dc:creator>
  <cp:lastModifiedBy>가인 김</cp:lastModifiedBy>
  <cp:revision>108</cp:revision>
  <dcterms:created xsi:type="dcterms:W3CDTF">2020-09-17T11:50:28Z</dcterms:created>
  <dcterms:modified xsi:type="dcterms:W3CDTF">2020-11-14T04:51:35Z</dcterms:modified>
  <cp:version/>
</cp:coreProperties>
</file>